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5"/>
  </p:notesMasterIdLst>
  <p:sldIdLst>
    <p:sldId id="256" r:id="rId2"/>
    <p:sldId id="443" r:id="rId3"/>
    <p:sldId id="444" r:id="rId4"/>
    <p:sldId id="445" r:id="rId5"/>
    <p:sldId id="446" r:id="rId6"/>
    <p:sldId id="447" r:id="rId7"/>
    <p:sldId id="448" r:id="rId8"/>
    <p:sldId id="449" r:id="rId9"/>
    <p:sldId id="450" r:id="rId10"/>
    <p:sldId id="452" r:id="rId11"/>
    <p:sldId id="453" r:id="rId12"/>
    <p:sldId id="451" r:id="rId13"/>
    <p:sldId id="454" r:id="rId14"/>
    <p:sldId id="456" r:id="rId15"/>
    <p:sldId id="457" r:id="rId16"/>
    <p:sldId id="458" r:id="rId17"/>
    <p:sldId id="257" r:id="rId18"/>
    <p:sldId id="419" r:id="rId19"/>
    <p:sldId id="258" r:id="rId20"/>
    <p:sldId id="389" r:id="rId21"/>
    <p:sldId id="420" r:id="rId22"/>
    <p:sldId id="259" r:id="rId23"/>
    <p:sldId id="426" r:id="rId24"/>
    <p:sldId id="440" r:id="rId25"/>
    <p:sldId id="423" r:id="rId26"/>
    <p:sldId id="424" r:id="rId27"/>
    <p:sldId id="427" r:id="rId28"/>
    <p:sldId id="441" r:id="rId29"/>
    <p:sldId id="430" r:id="rId30"/>
    <p:sldId id="431" r:id="rId31"/>
    <p:sldId id="436" r:id="rId32"/>
    <p:sldId id="437" r:id="rId33"/>
    <p:sldId id="438" r:id="rId34"/>
    <p:sldId id="439" r:id="rId35"/>
    <p:sldId id="415" r:id="rId36"/>
    <p:sldId id="442" r:id="rId37"/>
    <p:sldId id="264" r:id="rId38"/>
    <p:sldId id="266" r:id="rId39"/>
    <p:sldId id="408" r:id="rId40"/>
    <p:sldId id="409" r:id="rId41"/>
    <p:sldId id="410" r:id="rId42"/>
    <p:sldId id="416" r:id="rId43"/>
    <p:sldId id="394" r:id="rId44"/>
    <p:sldId id="384" r:id="rId45"/>
    <p:sldId id="418" r:id="rId46"/>
    <p:sldId id="398" r:id="rId47"/>
    <p:sldId id="267" r:id="rId48"/>
    <p:sldId id="275" r:id="rId49"/>
    <p:sldId id="411" r:id="rId50"/>
    <p:sldId id="417" r:id="rId51"/>
    <p:sldId id="390" r:id="rId52"/>
    <p:sldId id="279" r:id="rId53"/>
    <p:sldId id="280" r:id="rId54"/>
    <p:sldId id="387" r:id="rId55"/>
    <p:sldId id="385" r:id="rId56"/>
    <p:sldId id="281" r:id="rId57"/>
    <p:sldId id="401" r:id="rId58"/>
    <p:sldId id="405" r:id="rId59"/>
    <p:sldId id="406" r:id="rId60"/>
    <p:sldId id="407" r:id="rId61"/>
    <p:sldId id="282" r:id="rId62"/>
    <p:sldId id="283" r:id="rId63"/>
    <p:sldId id="28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509" autoAdjust="0"/>
  </p:normalViewPr>
  <p:slideViewPr>
    <p:cSldViewPr snapToGrid="0">
      <p:cViewPr varScale="1">
        <p:scale>
          <a:sx n="66" d="100"/>
          <a:sy n="66" d="100"/>
        </p:scale>
        <p:origin x="7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59CF8-374A-45CE-9AD4-19EB7E2CA1CE}" type="datetimeFigureOut">
              <a:rPr lang="en-US" smtClean="0"/>
              <a:t>12/11/2020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9896E-5D3E-49E8-9BFF-446A48BBDC4C}" type="slidenum">
              <a:rPr lang="en-US" smtClean="0"/>
              <a:t>‹#›</a:t>
            </a:fld>
            <a:endParaRPr lang="en-US"/>
          </a:p>
        </p:txBody>
      </p:sp>
    </p:spTree>
    <p:extLst>
      <p:ext uri="{BB962C8B-B14F-4D97-AF65-F5344CB8AC3E}">
        <p14:creationId xmlns:p14="http://schemas.microsoft.com/office/powerpoint/2010/main" val="3308803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9896E-5D3E-49E8-9BFF-446A48BBDC4C}" type="slidenum">
              <a:rPr lang="en-US" smtClean="0"/>
              <a:t>14</a:t>
            </a:fld>
            <a:endParaRPr lang="en-US"/>
          </a:p>
        </p:txBody>
      </p:sp>
    </p:spTree>
    <p:extLst>
      <p:ext uri="{BB962C8B-B14F-4D97-AF65-F5344CB8AC3E}">
        <p14:creationId xmlns:p14="http://schemas.microsoft.com/office/powerpoint/2010/main" val="1375470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2919D43-8428-4CC0-8AE9-9C46E0DAF184}" type="slidenum">
              <a:t>40</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algn="just"/>
            <a:endParaRPr lang="en-US" dirty="0">
              <a:solidFill>
                <a:srgbClr val="FF0000"/>
              </a:solidFill>
            </a:endParaRPr>
          </a:p>
        </p:txBody>
      </p:sp>
    </p:spTree>
    <p:extLst>
      <p:ext uri="{BB962C8B-B14F-4D97-AF65-F5344CB8AC3E}">
        <p14:creationId xmlns:p14="http://schemas.microsoft.com/office/powerpoint/2010/main" val="1945989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FD08C15-D784-4A41-9ABD-4B8881E19375}" type="slidenum">
              <a:t>41</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1006559" y="5077440"/>
            <a:ext cx="5543280" cy="4811400"/>
          </a:xfrm>
        </p:spPr>
        <p:txBody>
          <a:bodyPr/>
          <a:lstStyle/>
          <a:p>
            <a:pPr lvl="0" algn="just"/>
            <a:endParaRPr lang="en-US" sz="1100" dirty="0">
              <a:latin typeface="Arial" pitchFamily="34"/>
            </a:endParaRPr>
          </a:p>
        </p:txBody>
      </p:sp>
    </p:spTree>
    <p:extLst>
      <p:ext uri="{BB962C8B-B14F-4D97-AF65-F5344CB8AC3E}">
        <p14:creationId xmlns:p14="http://schemas.microsoft.com/office/powerpoint/2010/main" val="321561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E322D64-78E5-41B8-ACC9-CE6EE38DCB8A}" type="slidenum">
              <a:t>42</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4866120"/>
          </a:xfrm>
        </p:spPr>
        <p:txBody>
          <a:bodyPr/>
          <a:lstStyle/>
          <a:p>
            <a:pPr lvl="0" algn="just">
              <a:lnSpc>
                <a:spcPct val="150000"/>
              </a:lnSpc>
            </a:pPr>
            <a:endParaRPr lang="en-US" sz="1100" dirty="0">
              <a:solidFill>
                <a:srgbClr val="FF0000"/>
              </a:solidFill>
              <a:latin typeface="Arial" pitchFamily="34"/>
            </a:endParaRPr>
          </a:p>
        </p:txBody>
      </p:sp>
    </p:spTree>
    <p:extLst>
      <p:ext uri="{BB962C8B-B14F-4D97-AF65-F5344CB8AC3E}">
        <p14:creationId xmlns:p14="http://schemas.microsoft.com/office/powerpoint/2010/main" val="188275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2288912-1990-42FF-9864-413C5220E2EE}" type="slidenum">
              <a:t>43</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26778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7F149C8-329E-496E-8F4E-051CCA767EB6}" type="slidenum">
              <a:t>44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2348949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771E61B-ECF4-44AC-92D4-F1289CACF5DC}" type="slidenum">
              <a:t>45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3698855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B128EB9-4388-4E80-916E-324CB77C2720}" type="slidenum">
              <a:t>46</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520"/>
            <a:ext cx="6047640" cy="5101560"/>
          </a:xfrm>
        </p:spPr>
        <p:txBody>
          <a:bodyPr/>
          <a:lstStyle/>
          <a:p>
            <a:pPr lvl="0" algn="just">
              <a:lnSpc>
                <a:spcPct val="150000"/>
              </a:lnSpc>
            </a:pPr>
            <a:r>
              <a:rPr lang="en-US" sz="1100" dirty="0">
                <a:latin typeface="Arial" pitchFamily="34"/>
              </a:rPr>
              <a:t>The </a:t>
            </a:r>
            <a:r>
              <a:rPr lang="en-US" sz="1100" dirty="0" err="1">
                <a:latin typeface="Arial" pitchFamily="34"/>
              </a:rPr>
              <a:t>A17</a:t>
            </a:r>
            <a:r>
              <a:rPr lang="en-US" sz="1100" dirty="0">
                <a:latin typeface="Arial" pitchFamily="34"/>
              </a:rPr>
              <a:t> accession, isolated from the Australian </a:t>
            </a:r>
            <a:r>
              <a:rPr lang="en-US" sz="1100" dirty="0" err="1">
                <a:latin typeface="Arial" pitchFamily="34"/>
              </a:rPr>
              <a:t>Jemalong</a:t>
            </a:r>
            <a:r>
              <a:rPr lang="en-US" sz="1100" dirty="0">
                <a:latin typeface="Arial" pitchFamily="34"/>
              </a:rPr>
              <a:t> cultivar (T. </a:t>
            </a:r>
            <a:r>
              <a:rPr lang="en-US" sz="1100" dirty="0" err="1">
                <a:latin typeface="Arial" pitchFamily="34"/>
              </a:rPr>
              <a:t>Huguet</a:t>
            </a:r>
            <a:r>
              <a:rPr lang="en-US" sz="1100" dirty="0">
                <a:latin typeface="Arial" pitchFamily="34"/>
              </a:rPr>
              <a:t>, </a:t>
            </a:r>
            <a:r>
              <a:rPr lang="en-US" sz="1100" dirty="0" err="1">
                <a:latin typeface="Arial" pitchFamily="34"/>
              </a:rPr>
              <a:t>personnal</a:t>
            </a:r>
            <a:r>
              <a:rPr lang="en-US" sz="1100" dirty="0">
                <a:latin typeface="Arial" pitchFamily="34"/>
              </a:rPr>
              <a:t> communication), served as the M. truncatula reference genome (Young et </a:t>
            </a:r>
            <a:r>
              <a:rPr lang="en-US" sz="1100" dirty="0" err="1">
                <a:latin typeface="Arial" pitchFamily="34"/>
              </a:rPr>
              <a:t>al.2011</a:t>
            </a:r>
            <a:r>
              <a:rPr lang="en-US" sz="1100" dirty="0">
                <a:latin typeface="Arial" pitchFamily="34"/>
              </a:rPr>
              <a:t>; Tang et al. 2014). Origins of the </a:t>
            </a:r>
            <a:r>
              <a:rPr lang="en-US" sz="1100" dirty="0" err="1">
                <a:latin typeface="Arial" pitchFamily="34"/>
              </a:rPr>
              <a:t>Jemalong</a:t>
            </a:r>
            <a:r>
              <a:rPr lang="en-US" sz="1100" dirty="0">
                <a:latin typeface="Arial" pitchFamily="34"/>
              </a:rPr>
              <a:t> cultivar are not documented in the </a:t>
            </a:r>
            <a:r>
              <a:rPr lang="en-US" sz="1100" dirty="0" err="1">
                <a:latin typeface="Arial" pitchFamily="34"/>
              </a:rPr>
              <a:t>litterature</a:t>
            </a:r>
            <a:r>
              <a:rPr lang="en-US" sz="1100" dirty="0">
                <a:latin typeface="Arial" pitchFamily="34"/>
              </a:rPr>
              <a:t> and official certificate of Australian administration did not clearly state its primary location in the Mediterranean Basin. The GPS analysis shows that the admixture components of </a:t>
            </a:r>
            <a:r>
              <a:rPr lang="en-US" sz="1100" dirty="0" err="1">
                <a:latin typeface="Arial" pitchFamily="34"/>
              </a:rPr>
              <a:t>A17</a:t>
            </a:r>
            <a:r>
              <a:rPr lang="en-US" sz="1100" dirty="0">
                <a:latin typeface="Arial" pitchFamily="34"/>
              </a:rPr>
              <a:t> are identical to accessions belonging to the 'Spanish Coastal population', ESP031-A (HM117) and ESP095-C (HM120), and that </a:t>
            </a:r>
            <a:r>
              <a:rPr lang="en-US" sz="1100" dirty="0" err="1">
                <a:latin typeface="Arial" pitchFamily="34"/>
              </a:rPr>
              <a:t>A17</a:t>
            </a:r>
            <a:r>
              <a:rPr lang="en-US" sz="1100" dirty="0">
                <a:latin typeface="Arial" pitchFamily="34"/>
              </a:rPr>
              <a:t> is closely related to HM058/HM063/HM092/HM117/HM118/HM120/HM125/HM181/HM271. Additionally, the PI442895SSD (HM256) accession is placed in Spain, at the same location to that of the </a:t>
            </a:r>
            <a:r>
              <a:rPr lang="en-US" sz="1100" dirty="0" err="1">
                <a:latin typeface="Arial" pitchFamily="34"/>
              </a:rPr>
              <a:t>Jemalong-A17</a:t>
            </a:r>
            <a:r>
              <a:rPr lang="en-US" sz="1100" dirty="0">
                <a:latin typeface="Arial" pitchFamily="34"/>
              </a:rPr>
              <a:t> accession. Inspection of online archival records for that accession reported it as the original population of the </a:t>
            </a:r>
            <a:r>
              <a:rPr lang="en-US" sz="1100" dirty="0" err="1">
                <a:latin typeface="Arial" pitchFamily="34"/>
              </a:rPr>
              <a:t>Jemalong</a:t>
            </a:r>
            <a:r>
              <a:rPr lang="en-US" sz="1100" dirty="0">
                <a:latin typeface="Arial" pitchFamily="34"/>
              </a:rPr>
              <a:t> cultivar. These two elements strongly suggest the original geographical position of the </a:t>
            </a:r>
            <a:r>
              <a:rPr lang="en-US" sz="1100" dirty="0" err="1">
                <a:latin typeface="Arial" pitchFamily="34"/>
              </a:rPr>
              <a:t>A17</a:t>
            </a:r>
            <a:r>
              <a:rPr lang="en-US" sz="1100" dirty="0">
                <a:latin typeface="Arial" pitchFamily="34"/>
              </a:rPr>
              <a:t> reference accession as being of Spanish Coastal, in the region North to Almeria. The PI564941SSD (HM262) accession is placed in </a:t>
            </a:r>
            <a:r>
              <a:rPr lang="en-US" sz="1100" dirty="0" err="1">
                <a:latin typeface="Arial" pitchFamily="34"/>
              </a:rPr>
              <a:t>Morrocco</a:t>
            </a:r>
            <a:r>
              <a:rPr lang="en-US" sz="1100" dirty="0">
                <a:latin typeface="Arial" pitchFamily="34"/>
              </a:rPr>
              <a:t>, in accordance with partial record of its origin.</a:t>
            </a:r>
          </a:p>
          <a:p>
            <a:pPr lvl="0" algn="just">
              <a:lnSpc>
                <a:spcPct val="150000"/>
              </a:lnSpc>
            </a:pPr>
            <a:r>
              <a:rPr lang="en-US" sz="1100" dirty="0">
                <a:latin typeface="Arial" pitchFamily="34"/>
              </a:rPr>
              <a:t>Interestingly, we were also able to identify the putative locations of </a:t>
            </a:r>
            <a:r>
              <a:rPr lang="en-US" sz="1100" dirty="0" err="1">
                <a:latin typeface="Arial" pitchFamily="34"/>
              </a:rPr>
              <a:t>ve</a:t>
            </a:r>
            <a:r>
              <a:rPr lang="en-US" sz="1100" dirty="0">
                <a:latin typeface="Arial" pitchFamily="34"/>
              </a:rPr>
              <a:t> cultivated varieties of M.</a:t>
            </a:r>
          </a:p>
          <a:p>
            <a:pPr lvl="0" algn="just">
              <a:lnSpc>
                <a:spcPct val="150000"/>
              </a:lnSpc>
            </a:pPr>
            <a:r>
              <a:rPr lang="en-US" sz="1100" dirty="0">
                <a:latin typeface="Arial" pitchFamily="34"/>
              </a:rPr>
              <a:t>truncatula . It appears that the genetic basis of these cultivars is quite reduced, as 4=5 are part of the 'Greek genome'. As a consequence, their location is quite imprecise and corresponds to that described in the </a:t>
            </a:r>
            <a:r>
              <a:rPr lang="en-US" sz="1100" dirty="0" err="1">
                <a:latin typeface="Arial" pitchFamily="34"/>
              </a:rPr>
              <a:t>ocial</a:t>
            </a:r>
            <a:r>
              <a:rPr lang="en-US" sz="1100" dirty="0">
                <a:latin typeface="Arial" pitchFamily="34"/>
              </a:rPr>
              <a:t> passport data (see Supplemental Bibliography) only for three of them. </a:t>
            </a:r>
            <a:r>
              <a:rPr lang="en-US" sz="1100" dirty="0" err="1">
                <a:latin typeface="Arial" pitchFamily="34"/>
              </a:rPr>
              <a:t>Borung</a:t>
            </a:r>
            <a:r>
              <a:rPr lang="en-US" sz="1100" dirty="0">
                <a:latin typeface="Arial" pitchFamily="34"/>
              </a:rPr>
              <a:t> (HM019, 'Atlas' genome) reported to be collected between Le Kef and Le </a:t>
            </a:r>
            <a:r>
              <a:rPr lang="en-US" sz="1100" dirty="0" err="1">
                <a:latin typeface="Arial" pitchFamily="34"/>
              </a:rPr>
              <a:t>Krib</a:t>
            </a:r>
            <a:r>
              <a:rPr lang="en-US" sz="1100" dirty="0">
                <a:latin typeface="Arial" pitchFamily="34"/>
              </a:rPr>
              <a:t>, Tunisia, is accurately placed. Intriguingly, Caliph (HM207, 'Greek genome), described as a back-crossing program using Cyprus as the recurrent parent, is not located as the same place as Cyprus. </a:t>
            </a:r>
            <a:r>
              <a:rPr lang="en-US" sz="1100" dirty="0" err="1">
                <a:solidFill>
                  <a:srgbClr val="FF0000"/>
                </a:solidFill>
                <a:latin typeface="Arial" pitchFamily="34"/>
              </a:rPr>
              <a:t>Refaire</a:t>
            </a:r>
            <a:r>
              <a:rPr lang="en-US" sz="1100" dirty="0">
                <a:solidFill>
                  <a:srgbClr val="FF0000"/>
                </a:solidFill>
                <a:latin typeface="Arial" pitchFamily="34"/>
              </a:rPr>
              <a:t> la figure </a:t>
            </a:r>
            <a:r>
              <a:rPr lang="en-US" sz="1100" dirty="0" err="1">
                <a:solidFill>
                  <a:srgbClr val="FF0000"/>
                </a:solidFill>
                <a:latin typeface="Arial" pitchFamily="34"/>
              </a:rPr>
              <a:t>en</a:t>
            </a:r>
            <a:r>
              <a:rPr lang="en-US" sz="1100" dirty="0">
                <a:solidFill>
                  <a:srgbClr val="FF0000"/>
                </a:solidFill>
                <a:latin typeface="Arial" pitchFamily="34"/>
              </a:rPr>
              <a:t> </a:t>
            </a:r>
            <a:r>
              <a:rPr lang="en-US" sz="1100" dirty="0" err="1">
                <a:solidFill>
                  <a:srgbClr val="FF0000"/>
                </a:solidFill>
                <a:latin typeface="Arial" pitchFamily="34"/>
              </a:rPr>
              <a:t>mettant</a:t>
            </a:r>
            <a:r>
              <a:rPr lang="en-US" sz="1100" dirty="0">
                <a:solidFill>
                  <a:srgbClr val="FF0000"/>
                </a:solidFill>
                <a:latin typeface="Arial" pitchFamily="34"/>
              </a:rPr>
              <a:t> des </a:t>
            </a:r>
            <a:r>
              <a:rPr lang="en-US" sz="1100" dirty="0" err="1">
                <a:solidFill>
                  <a:srgbClr val="FF0000"/>
                </a:solidFill>
                <a:latin typeface="Arial" pitchFamily="34"/>
              </a:rPr>
              <a:t>couleurs</a:t>
            </a:r>
            <a:r>
              <a:rPr lang="en-US" sz="1100" dirty="0">
                <a:solidFill>
                  <a:srgbClr val="FF0000"/>
                </a:solidFill>
                <a:latin typeface="Arial" pitchFamily="34"/>
              </a:rPr>
              <a:t> diff pour </a:t>
            </a:r>
            <a:r>
              <a:rPr lang="en-US" sz="1100" dirty="0" err="1">
                <a:solidFill>
                  <a:srgbClr val="FF0000"/>
                </a:solidFill>
                <a:latin typeface="Arial" pitchFamily="34"/>
              </a:rPr>
              <a:t>A17</a:t>
            </a:r>
            <a:r>
              <a:rPr lang="en-US" sz="1100" dirty="0">
                <a:solidFill>
                  <a:srgbClr val="FF0000"/>
                </a:solidFill>
                <a:latin typeface="Arial" pitchFamily="34"/>
              </a:rPr>
              <a:t> et cultivars</a:t>
            </a:r>
          </a:p>
        </p:txBody>
      </p:sp>
    </p:spTree>
    <p:extLst>
      <p:ext uri="{BB962C8B-B14F-4D97-AF65-F5344CB8AC3E}">
        <p14:creationId xmlns:p14="http://schemas.microsoft.com/office/powerpoint/2010/main" val="2542283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771E61B-ECF4-44AC-92D4-F1289CACF5DC}" type="slidenum">
              <a:t>47</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2697340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C125D8E-D228-4C91-BC04-D17D6889ECFE}" type="slidenum">
              <a:t>48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dirty="0"/>
          </a:p>
        </p:txBody>
      </p:sp>
    </p:spTree>
    <p:extLst>
      <p:ext uri="{BB962C8B-B14F-4D97-AF65-F5344CB8AC3E}">
        <p14:creationId xmlns:p14="http://schemas.microsoft.com/office/powerpoint/2010/main" val="376882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20EB0E2-420C-4930-AFCF-5E0F36769097}" type="slidenum">
              <a:t>51</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a:xfrm>
            <a:off x="756000" y="5078160"/>
            <a:ext cx="6047640" cy="4811040"/>
          </a:xfrm>
        </p:spPr>
        <p:txBody>
          <a:bodyPr/>
          <a:lstStyle/>
          <a:p>
            <a:endParaRPr lang="en-US" sz="2810" dirty="0"/>
          </a:p>
        </p:txBody>
      </p:sp>
    </p:spTree>
    <p:extLst>
      <p:ext uri="{BB962C8B-B14F-4D97-AF65-F5344CB8AC3E}">
        <p14:creationId xmlns:p14="http://schemas.microsoft.com/office/powerpoint/2010/main" val="2946439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603 unrelated individuals representing 54 worldwide populations and subpopulations with ~15 samples per population.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results of the admixture analysis exhibit spatial patterns for individuals of the same genetic background that decreased in similarity with distance. In few places, the distribution of admixture proportion in geographically adjacent populations, such as Italian and Greeks, and populations sharing similar history, like British and Germans, overlapped. </a:t>
            </a:r>
          </a:p>
          <a:p>
            <a:endParaRPr lang="en-US" dirty="0"/>
          </a:p>
        </p:txBody>
      </p:sp>
      <p:sp>
        <p:nvSpPr>
          <p:cNvPr id="4" name="Slide Number Placeholder 3"/>
          <p:cNvSpPr>
            <a:spLocks noGrp="1"/>
          </p:cNvSpPr>
          <p:nvPr>
            <p:ph type="sldNum" sz="quarter" idx="10"/>
          </p:nvPr>
        </p:nvSpPr>
        <p:spPr/>
        <p:txBody>
          <a:bodyPr/>
          <a:lstStyle/>
          <a:p>
            <a:fld id="{010BC595-9A0A-444F-A473-F55368820E69}" type="slidenum">
              <a:rPr lang="en-US" smtClean="0"/>
              <a:pPr/>
              <a:t>18</a:t>
            </a:fld>
            <a:endParaRPr lang="en-US"/>
          </a:p>
        </p:txBody>
      </p:sp>
    </p:spTree>
    <p:extLst>
      <p:ext uri="{BB962C8B-B14F-4D97-AF65-F5344CB8AC3E}">
        <p14:creationId xmlns:p14="http://schemas.microsoft.com/office/powerpoint/2010/main" val="1221917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2A77AC08-2B7A-49DC-850A-24D3D347F6C2}" type="slidenum">
              <a:t>52</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algn="just"/>
            <a:endParaRPr lang="en-US" sz="1100" dirty="0">
              <a:solidFill>
                <a:srgbClr val="000000"/>
              </a:solidFill>
            </a:endParaRPr>
          </a:p>
        </p:txBody>
      </p:sp>
    </p:spTree>
    <p:extLst>
      <p:ext uri="{BB962C8B-B14F-4D97-AF65-F5344CB8AC3E}">
        <p14:creationId xmlns:p14="http://schemas.microsoft.com/office/powerpoint/2010/main" val="1320056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9FA4DB6-7FE6-48FE-8CE7-82DD08B08698}" type="slidenum">
              <a:t>53</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a:p>
        </p:txBody>
      </p:sp>
    </p:spTree>
    <p:extLst>
      <p:ext uri="{BB962C8B-B14F-4D97-AF65-F5344CB8AC3E}">
        <p14:creationId xmlns:p14="http://schemas.microsoft.com/office/powerpoint/2010/main" val="226939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E29896E-5D3E-49E8-9BFF-446A48BBDC4C}" type="slidenum">
              <a:rPr lang="en-US" smtClean="0"/>
              <a:t>54</a:t>
            </a:fld>
            <a:endParaRPr lang="en-US"/>
          </a:p>
        </p:txBody>
      </p:sp>
    </p:spTree>
    <p:extLst>
      <p:ext uri="{BB962C8B-B14F-4D97-AF65-F5344CB8AC3E}">
        <p14:creationId xmlns:p14="http://schemas.microsoft.com/office/powerpoint/2010/main" val="1436020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34311708-7362-4BE6-9223-E7422A0284AD}" type="slidenum">
              <a:t>55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dirty="0"/>
          </a:p>
        </p:txBody>
      </p:sp>
    </p:spTree>
    <p:extLst>
      <p:ext uri="{BB962C8B-B14F-4D97-AF65-F5344CB8AC3E}">
        <p14:creationId xmlns:p14="http://schemas.microsoft.com/office/powerpoint/2010/main" val="1177244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02D2D1B1-41BB-41F9-B48B-3B7623D37395}" type="slidenum">
              <a:t>56</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p>
            <a:endParaRPr lang="en-US" sz="2810" dirty="0"/>
          </a:p>
        </p:txBody>
      </p:sp>
    </p:spTree>
    <p:extLst>
      <p:ext uri="{BB962C8B-B14F-4D97-AF65-F5344CB8AC3E}">
        <p14:creationId xmlns:p14="http://schemas.microsoft.com/office/powerpoint/2010/main" val="3280781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29896E-5D3E-49E8-9BFF-446A48BBDC4C}" type="slidenum">
              <a:rPr lang="en-US" smtClean="0"/>
              <a:t>57</a:t>
            </a:fld>
            <a:endParaRPr lang="en-US"/>
          </a:p>
        </p:txBody>
      </p:sp>
    </p:spTree>
    <p:extLst>
      <p:ext uri="{BB962C8B-B14F-4D97-AF65-F5344CB8AC3E}">
        <p14:creationId xmlns:p14="http://schemas.microsoft.com/office/powerpoint/2010/main" val="1947258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D0653F27-FBDD-4628-BE26-12E904C62C9A}" type="slidenum">
              <a:t>61</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hangingPunct="1">
              <a:lnSpc>
                <a:spcPct val="90000"/>
              </a:lnSpc>
              <a:spcBef>
                <a:spcPts val="400"/>
              </a:spcBef>
            </a:pPr>
            <a:endParaRPr lang="en-US" sz="1100" dirty="0">
              <a:latin typeface="Arial" pitchFamily="34"/>
            </a:endParaRPr>
          </a:p>
        </p:txBody>
      </p:sp>
    </p:spTree>
    <p:extLst>
      <p:ext uri="{BB962C8B-B14F-4D97-AF65-F5344CB8AC3E}">
        <p14:creationId xmlns:p14="http://schemas.microsoft.com/office/powerpoint/2010/main" val="287886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EA78C87-C3BE-4082-9042-90210D56D99C}" type="slidenum">
              <a:t>62</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endParaRPr lang="en-US" sz="2810"/>
          </a:p>
        </p:txBody>
      </p:sp>
    </p:spTree>
    <p:extLst>
      <p:ext uri="{BB962C8B-B14F-4D97-AF65-F5344CB8AC3E}">
        <p14:creationId xmlns:p14="http://schemas.microsoft.com/office/powerpoint/2010/main" val="4064131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A963ADD-17EC-48A1-BB1B-95BF81E407A1}" type="slidenum">
              <a:t>63</a:t>
            </a:fld>
            <a:endParaRPr lang="en-US"/>
          </a:p>
        </p:txBody>
      </p:sp>
      <p:sp>
        <p:nvSpPr>
          <p:cNvPr id="2" name="Slide Image Placeholder 1"/>
          <p:cNvSpPr>
            <a:spLocks noGrp="1" noRot="1" noChangeAspect="1" noResize="1"/>
          </p:cNvSpPr>
          <p:nvPr>
            <p:ph type="sldImg"/>
          </p:nvPr>
        </p:nvSpPr>
        <p:spPr>
          <a:xfrm>
            <a:off x="219075" y="801688"/>
            <a:ext cx="7118350" cy="4005262"/>
          </a:xfrm>
          <a:solidFill>
            <a:srgbClr val="99CCFF"/>
          </a:solidFill>
          <a:ln w="25400">
            <a:solidFill>
              <a:srgbClr val="000000"/>
            </a:solidFill>
            <a:prstDash val="solid"/>
          </a:ln>
        </p:spPr>
      </p:sp>
      <p:sp>
        <p:nvSpPr>
          <p:cNvPr id="3" name="TextBox 2"/>
          <p:cNvSpPr txBox="1"/>
          <p:nvPr/>
        </p:nvSpPr>
        <p:spPr>
          <a:xfrm>
            <a:off x="756000" y="5078160"/>
            <a:ext cx="6032160" cy="4798440"/>
          </a:xfrm>
          <a:prstGeom prst="rect">
            <a:avLst/>
          </a:prstGeom>
          <a:noFill/>
          <a:ln>
            <a:noFill/>
          </a:ln>
        </p:spPr>
        <p:txBody>
          <a:bodyPr wrap="none" lIns="90000" tIns="46800" rIns="90000" bIns="46800" anchor="ctr" anchorCtr="0">
            <a:noAutofit/>
          </a:bodyPr>
          <a:lstStyle/>
          <a:p>
            <a:pPr marL="216000" marR="0" lvl="0" indent="0" rtl="0" hangingPunct="0">
              <a:buNone/>
              <a:tabLst/>
            </a:pPr>
            <a:endParaRPr lang="en-US" sz="2810" b="0" i="0" u="none" strike="noStrike" kern="1200">
              <a:ln>
                <a:noFill/>
              </a:ln>
              <a:latin typeface="Albany AMT" pitchFamily="18"/>
              <a:ea typeface="Albany AMT" pitchFamily="2"/>
              <a:cs typeface="Lucidasans" pitchFamily="2"/>
            </a:endParaRPr>
          </a:p>
        </p:txBody>
      </p:sp>
    </p:spTree>
    <p:extLst>
      <p:ext uri="{BB962C8B-B14F-4D97-AF65-F5344CB8AC3E}">
        <p14:creationId xmlns:p14="http://schemas.microsoft.com/office/powerpoint/2010/main" val="127760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Populations for which inner-country data was available are marked with *. The average accuracy is calculated across populations given equal weights.</a:t>
            </a:r>
          </a:p>
          <a:p>
            <a:endParaRPr lang="en-US" dirty="0"/>
          </a:p>
        </p:txBody>
      </p:sp>
      <p:sp>
        <p:nvSpPr>
          <p:cNvPr id="4" name="Slide Number Placeholder 3"/>
          <p:cNvSpPr>
            <a:spLocks noGrp="1"/>
          </p:cNvSpPr>
          <p:nvPr>
            <p:ph type="sldNum" sz="quarter" idx="10"/>
          </p:nvPr>
        </p:nvSpPr>
        <p:spPr/>
        <p:txBody>
          <a:bodyPr/>
          <a:lstStyle/>
          <a:p>
            <a:fld id="{010BC595-9A0A-444F-A473-F55368820E69}" type="slidenum">
              <a:rPr lang="en-US" smtClean="0"/>
              <a:pPr/>
              <a:t>22</a:t>
            </a:fld>
            <a:endParaRPr lang="en-US"/>
          </a:p>
        </p:txBody>
      </p:sp>
      <p:sp>
        <p:nvSpPr>
          <p:cNvPr id="5" name="Дата 4"/>
          <p:cNvSpPr>
            <a:spLocks noGrp="1"/>
          </p:cNvSpPr>
          <p:nvPr>
            <p:ph type="dt" idx="11"/>
          </p:nvPr>
        </p:nvSpPr>
        <p:spPr/>
        <p:txBody>
          <a:bodyPr/>
          <a:lstStyle/>
          <a:p>
            <a:fld id="{3970F340-1D40-4B8D-ADAB-3BA31367500C}" type="datetime1">
              <a:rPr lang="en-US" smtClean="0"/>
              <a:pPr/>
              <a:t>12/11/2020</a:t>
            </a:fld>
            <a:endParaRPr lang="en-US"/>
          </a:p>
        </p:txBody>
      </p:sp>
      <p:sp>
        <p:nvSpPr>
          <p:cNvPr id="6" name="Верхний колонтитул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3743777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200" kern="1200" dirty="0">
                <a:solidFill>
                  <a:schemeClr val="tx1"/>
                </a:solidFill>
                <a:effectLst/>
                <a:latin typeface="+mn-lt"/>
                <a:ea typeface="+mn-ea"/>
                <a:cs typeface="+mn-cs"/>
              </a:rPr>
              <a:t>Used Admixture in unsupervised</a:t>
            </a:r>
            <a:r>
              <a:rPr lang="en-GB" sz="1200" kern="1200" baseline="0" dirty="0">
                <a:solidFill>
                  <a:schemeClr val="tx1"/>
                </a:solidFill>
                <a:effectLst/>
                <a:latin typeface="+mn-lt"/>
                <a:ea typeface="+mn-ea"/>
                <a:cs typeface="+mn-cs"/>
              </a:rPr>
              <a:t> mode. </a:t>
            </a:r>
            <a:r>
              <a:rPr lang="en-GB" sz="1200" kern="1200" dirty="0">
                <a:solidFill>
                  <a:schemeClr val="tx1"/>
                </a:solidFill>
                <a:effectLst/>
                <a:latin typeface="+mn-lt"/>
                <a:ea typeface="+mn-ea"/>
                <a:cs typeface="+mn-cs"/>
              </a:rPr>
              <a:t>We experimented with different </a:t>
            </a:r>
            <a:r>
              <a:rPr lang="en-GB" sz="1200" i="1" kern="1200" dirty="0">
                <a:solidFill>
                  <a:schemeClr val="tx1"/>
                </a:solidFill>
                <a:effectLst/>
                <a:latin typeface="+mn-lt"/>
                <a:ea typeface="+mn-ea"/>
                <a:cs typeface="+mn-cs"/>
              </a:rPr>
              <a:t>K</a:t>
            </a:r>
            <a:r>
              <a:rPr lang="en-GB" sz="1200" kern="1200" dirty="0">
                <a:solidFill>
                  <a:schemeClr val="tx1"/>
                </a:solidFill>
                <a:effectLst/>
                <a:latin typeface="+mn-lt"/>
                <a:ea typeface="+mn-ea"/>
                <a:cs typeface="+mn-cs"/>
              </a:rPr>
              <a:t>s ranging from 6 to 10, until we identified a clear substructure at </a:t>
            </a:r>
            <a:r>
              <a:rPr lang="en-GB" sz="1200" i="1" kern="1200" dirty="0">
                <a:solidFill>
                  <a:schemeClr val="tx1"/>
                </a:solidFill>
                <a:effectLst/>
                <a:latin typeface="+mn-lt"/>
                <a:ea typeface="+mn-ea"/>
                <a:cs typeface="+mn-cs"/>
              </a:rPr>
              <a:t>K</a:t>
            </a:r>
            <a:r>
              <a:rPr lang="en-GB" sz="1200" kern="1200" dirty="0">
                <a:solidFill>
                  <a:schemeClr val="tx1"/>
                </a:solidFill>
                <a:effectLst/>
                <a:latin typeface="+mn-lt"/>
                <a:ea typeface="+mn-ea"/>
                <a:cs typeface="+mn-cs"/>
              </a:rPr>
              <a:t>=10. ADMXITURE outputs the speculated allele frequencies of each SNP for each </a:t>
            </a:r>
            <a:r>
              <a:rPr lang="en-GB" sz="1200" i="1" kern="1200" dirty="0">
                <a:solidFill>
                  <a:schemeClr val="tx1"/>
                </a:solidFill>
                <a:effectLst/>
                <a:latin typeface="+mn-lt"/>
                <a:ea typeface="+mn-ea"/>
                <a:cs typeface="+mn-cs"/>
              </a:rPr>
              <a:t>K</a:t>
            </a:r>
            <a:r>
              <a:rPr lang="en-GB" sz="1200" kern="1200" dirty="0">
                <a:solidFill>
                  <a:schemeClr val="tx1"/>
                </a:solidFill>
                <a:effectLst/>
                <a:latin typeface="+mn-lt"/>
                <a:ea typeface="+mn-ea"/>
                <a:cs typeface="+mn-cs"/>
              </a:rPr>
              <a:t> putative population. </a:t>
            </a:r>
            <a:endParaRPr lang="en-US" dirty="0"/>
          </a:p>
        </p:txBody>
      </p:sp>
      <p:sp>
        <p:nvSpPr>
          <p:cNvPr id="4" name="Slide Number Placeholder 3"/>
          <p:cNvSpPr>
            <a:spLocks noGrp="1"/>
          </p:cNvSpPr>
          <p:nvPr>
            <p:ph type="sldNum" sz="quarter" idx="10"/>
          </p:nvPr>
        </p:nvSpPr>
        <p:spPr/>
        <p:txBody>
          <a:bodyPr/>
          <a:lstStyle/>
          <a:p>
            <a:fld id="{010BC595-9A0A-444F-A473-F55368820E69}" type="slidenum">
              <a:rPr lang="en-US" smtClean="0"/>
              <a:pPr/>
              <a:t>23</a:t>
            </a:fld>
            <a:endParaRPr lang="en-US"/>
          </a:p>
        </p:txBody>
      </p:sp>
    </p:spTree>
    <p:extLst>
      <p:ext uri="{BB962C8B-B14F-4D97-AF65-F5344CB8AC3E}">
        <p14:creationId xmlns:p14="http://schemas.microsoft.com/office/powerpoint/2010/main" val="182631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fld id="{010BC595-9A0A-444F-A473-F55368820E69}" type="slidenum">
              <a:rPr lang="en-US" smtClean="0"/>
              <a:pPr/>
              <a:t>29</a:t>
            </a:fld>
            <a:endParaRPr lang="en-US"/>
          </a:p>
        </p:txBody>
      </p:sp>
    </p:spTree>
    <p:extLst>
      <p:ext uri="{BB962C8B-B14F-4D97-AF65-F5344CB8AC3E}">
        <p14:creationId xmlns:p14="http://schemas.microsoft.com/office/powerpoint/2010/main" val="26888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en-US" dirty="0"/>
          </a:p>
        </p:txBody>
      </p:sp>
      <p:sp>
        <p:nvSpPr>
          <p:cNvPr id="4" name="Номер слайда 3"/>
          <p:cNvSpPr>
            <a:spLocks noGrp="1"/>
          </p:cNvSpPr>
          <p:nvPr>
            <p:ph type="sldNum" sz="quarter" idx="10"/>
          </p:nvPr>
        </p:nvSpPr>
        <p:spPr/>
        <p:txBody>
          <a:bodyPr/>
          <a:lstStyle/>
          <a:p>
            <a:fld id="{010BC595-9A0A-444F-A473-F55368820E69}" type="slidenum">
              <a:rPr lang="en-US" smtClean="0"/>
              <a:pPr/>
              <a:t>30</a:t>
            </a:fld>
            <a:endParaRPr lang="en-US"/>
          </a:p>
        </p:txBody>
      </p:sp>
    </p:spTree>
    <p:extLst>
      <p:ext uri="{BB962C8B-B14F-4D97-AF65-F5344CB8AC3E}">
        <p14:creationId xmlns:p14="http://schemas.microsoft.com/office/powerpoint/2010/main" val="1367695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3CD05CF7-E884-4B51-93B3-1240776B8D4A}" type="slidenum">
              <a:t>37</a:t>
            </a:fld>
            <a:endParaRPr lang="en-US"/>
          </a:p>
        </p:txBody>
      </p:sp>
      <p:sp>
        <p:nvSpPr>
          <p:cNvPr id="2" name="Rectangle 8"/>
          <p:cNvSpPr/>
          <p:nvPr/>
        </p:nvSpPr>
        <p:spPr>
          <a:xfrm>
            <a:off x="4282200" y="10155600"/>
            <a:ext cx="3272400" cy="5306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b" anchorCtr="0" compatLnSpc="0">
            <a:noAutofit/>
          </a:bodyPr>
          <a:lstStyle/>
          <a:p>
            <a:pPr marL="0" marR="0" lvl="0" indent="0" algn="r" rtl="0" hangingPunct="1">
              <a:lnSpc>
                <a:spcPct val="100000"/>
              </a:lnSpc>
              <a:spcBef>
                <a:spcPts val="0"/>
              </a:spcBef>
              <a:spcAft>
                <a:spcPts val="0"/>
              </a:spcAft>
              <a:buNone/>
              <a:tabLst/>
            </a:pPr>
            <a:fld id="{ABA992E6-2137-4E6E-83B8-0947EA2641C9}" type="slidenum">
              <a:t>37</a:t>
            </a:fld>
            <a:endParaRPr lang="en-GB" sz="1200" b="0" i="0" u="none" strike="noStrike" kern="1200">
              <a:ln>
                <a:noFill/>
              </a:ln>
              <a:solidFill>
                <a:srgbClr val="000000"/>
              </a:solidFill>
              <a:latin typeface="Albany AMT" pitchFamily="18"/>
              <a:ea typeface="Lucida Sans Unicode" pitchFamily="2"/>
              <a:cs typeface="Lucida Sans Unicode" pitchFamily="2"/>
            </a:endParaRPr>
          </a:p>
        </p:txBody>
      </p:sp>
      <p:sp>
        <p:nvSpPr>
          <p:cNvPr id="3" name="Text Box 1"/>
          <p:cNvSpPr/>
          <p:nvPr/>
        </p:nvSpPr>
        <p:spPr>
          <a:xfrm>
            <a:off x="2489760" y="807120"/>
            <a:ext cx="2579760" cy="39985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0"/>
            </a:srgbClr>
          </a:solidFill>
          <a:ln w="9360">
            <a:solidFill>
              <a:srgbClr val="000000"/>
            </a:solidFill>
            <a:prstDash val="solid"/>
            <a:miter/>
            <a:headEnd type="arrow"/>
            <a:tailEnd type="arrow"/>
          </a:ln>
        </p:spPr>
        <p:txBody>
          <a:bodyPr vert="horz" wrap="non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US" sz="1800" b="0" i="0" u="none" strike="noStrike" kern="1200">
              <a:ln>
                <a:noFill/>
              </a:ln>
              <a:latin typeface="Albany AMT" pitchFamily="18"/>
              <a:ea typeface="Albany AMT" pitchFamily="2"/>
              <a:cs typeface="Lucidasans" pitchFamily="2"/>
            </a:endParaRPr>
          </a:p>
        </p:txBody>
      </p:sp>
      <p:sp>
        <p:nvSpPr>
          <p:cNvPr id="4" name="Notes Placeholder 3"/>
          <p:cNvSpPr txBox="1">
            <a:spLocks noGrp="1"/>
          </p:cNvSpPr>
          <p:nvPr>
            <p:ph type="body" sz="quarter" idx="1"/>
          </p:nvPr>
        </p:nvSpPr>
        <p:spPr>
          <a:xfrm>
            <a:off x="1007999" y="5078160"/>
            <a:ext cx="5545440" cy="4815720"/>
          </a:xfrm>
        </p:spPr>
        <p:txBody>
          <a:bodyPr wrap="square" anchor="t" anchorCtr="0">
            <a:spAutoFit/>
          </a:bodyPr>
          <a:lstStyle/>
          <a:p>
            <a:pPr lvl="0"/>
            <a:endParaRPr lang="en-US" dirty="0"/>
          </a:p>
        </p:txBody>
      </p:sp>
    </p:spTree>
    <p:extLst>
      <p:ext uri="{BB962C8B-B14F-4D97-AF65-F5344CB8AC3E}">
        <p14:creationId xmlns:p14="http://schemas.microsoft.com/office/powerpoint/2010/main" val="1982682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C7E1662-C2B8-4498-9F5F-F67E631FFACE}" type="slidenum">
              <a:t>38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spAutoFit/>
          </a:bodyPr>
          <a:lstStyle/>
          <a:p>
            <a:pPr lvl="0" algn="just"/>
            <a:endParaRPr lang="en-US" sz="1100" dirty="0">
              <a:latin typeface="Arial" pitchFamily="34"/>
            </a:endParaRPr>
          </a:p>
        </p:txBody>
      </p:sp>
    </p:spTree>
    <p:extLst>
      <p:ext uri="{BB962C8B-B14F-4D97-AF65-F5344CB8AC3E}">
        <p14:creationId xmlns:p14="http://schemas.microsoft.com/office/powerpoint/2010/main" val="3788572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5EF114D-9022-438D-91D8-C86B208CDDE6}" type="slidenum">
              <a:t>39</a:t>
            </a:fld>
            <a:endParaRPr lang="en-US"/>
          </a:p>
        </p:txBody>
      </p:sp>
      <p:sp>
        <p:nvSpPr>
          <p:cNvPr id="2" name="Rectangle 1"/>
          <p:cNvSpPr/>
          <p:nvPr/>
        </p:nvSpPr>
        <p:spPr>
          <a:xfrm>
            <a:off x="1009080" y="801720"/>
            <a:ext cx="5539320" cy="4008239"/>
          </a:xfrm>
          <a:prstGeom prst="rect">
            <a:avLst/>
          </a:prstGeo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1006920" y="5077440"/>
            <a:ext cx="5543280" cy="4811040"/>
          </a:xfrm>
          <a:solidFill>
            <a:srgbClr val="FFFFFF"/>
          </a:solidFill>
          <a:ln w="9360">
            <a:solidFill>
              <a:srgbClr val="000000"/>
            </a:solidFill>
            <a:prstDash val="solid"/>
            <a:miter/>
          </a:ln>
        </p:spPr>
        <p:txBody>
          <a:bodyPr wrap="square" lIns="91440" tIns="45720" rIns="91440" bIns="45720" anchor="t" anchorCtr="0">
            <a:spAutoFit/>
          </a:bodyPr>
          <a:lstStyle/>
          <a:p>
            <a:pPr marL="0" lvl="0">
              <a:spcBef>
                <a:spcPts val="675"/>
              </a:spcBef>
            </a:pPr>
            <a:endParaRPr lang="fr-FR" sz="1800" dirty="0"/>
          </a:p>
        </p:txBody>
      </p:sp>
    </p:spTree>
    <p:extLst>
      <p:ext uri="{BB962C8B-B14F-4D97-AF65-F5344CB8AC3E}">
        <p14:creationId xmlns:p14="http://schemas.microsoft.com/office/powerpoint/2010/main" val="2853620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9DE8E6-1BAB-4953-8C2E-34FF8FBAB3D6}"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2844876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BB9A74-50E6-4195-B47A-1B64D833A693}"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61142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A320A7-4FA8-489A-9959-80CF86656A80}"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91228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D63668-BC04-4741-8ECF-4A45D612C816}"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700633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E1BD605-F58E-4C3C-BCF8-318DE09D2A85}"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24864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7DACB2-938F-44C2-93C2-19B6A1CEBFFD}"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384952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8FA5D-FD67-4089-88F6-2E593C1ED623}"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588934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B635D-B885-4526-AD83-2EE499AD759F}"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247340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7236B5-DF15-452C-8108-3E7877DB7206}"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55317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AD8D2B5-1745-44E3-BB4A-819A68F7E179}" type="datetime1">
              <a:rPr lang="ru-RU" smtClean="0"/>
              <a:t>11.12.2020</a:t>
            </a:fld>
            <a:endParaRPr lang="en-US"/>
          </a:p>
        </p:txBody>
      </p:sp>
      <p:sp>
        <p:nvSpPr>
          <p:cNvPr id="5" name="Footer Placeholder 4"/>
          <p:cNvSpPr>
            <a:spLocks noGrp="1"/>
          </p:cNvSpPr>
          <p:nvPr>
            <p:ph type="ftr" sz="quarter" idx="11"/>
          </p:nvPr>
        </p:nvSpPr>
        <p:spPr/>
        <p:txBody>
          <a:bodyPr/>
          <a:lstStyle/>
          <a:p>
            <a:r>
              <a:rPr lang="en-US"/>
              <a:t>GWAS workshop</a:t>
            </a:r>
          </a:p>
        </p:txBody>
      </p:sp>
      <p:sp>
        <p:nvSpPr>
          <p:cNvPr id="6" name="Slide Number Placeholder 5"/>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233635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3BDDB9-3FB4-4D78-A6D5-F43FF45F99FD}" type="datetime1">
              <a:rPr lang="ru-RU" smtClean="0"/>
              <a:t>11.12.2020</a:t>
            </a:fld>
            <a:endParaRPr lang="en-US"/>
          </a:p>
        </p:txBody>
      </p:sp>
      <p:sp>
        <p:nvSpPr>
          <p:cNvPr id="6" name="Footer Placeholder 5"/>
          <p:cNvSpPr>
            <a:spLocks noGrp="1"/>
          </p:cNvSpPr>
          <p:nvPr>
            <p:ph type="ftr" sz="quarter" idx="11"/>
          </p:nvPr>
        </p:nvSpPr>
        <p:spPr/>
        <p:txBody>
          <a:bodyPr/>
          <a:lstStyle/>
          <a:p>
            <a:r>
              <a:rPr lang="en-US"/>
              <a:t>GWAS workshop</a:t>
            </a:r>
          </a:p>
        </p:txBody>
      </p:sp>
      <p:sp>
        <p:nvSpPr>
          <p:cNvPr id="7" name="Slide Number Placeholder 6"/>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052241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D8612F-CA9A-4AFC-8789-8051D85B5F8B}" type="datetime1">
              <a:rPr lang="ru-RU" smtClean="0"/>
              <a:t>11.12.2020</a:t>
            </a:fld>
            <a:endParaRPr lang="en-US"/>
          </a:p>
        </p:txBody>
      </p:sp>
      <p:sp>
        <p:nvSpPr>
          <p:cNvPr id="8" name="Footer Placeholder 7"/>
          <p:cNvSpPr>
            <a:spLocks noGrp="1"/>
          </p:cNvSpPr>
          <p:nvPr>
            <p:ph type="ftr" sz="quarter" idx="11"/>
          </p:nvPr>
        </p:nvSpPr>
        <p:spPr/>
        <p:txBody>
          <a:bodyPr/>
          <a:lstStyle/>
          <a:p>
            <a:r>
              <a:rPr lang="en-US"/>
              <a:t>GWAS workshop</a:t>
            </a:r>
          </a:p>
        </p:txBody>
      </p:sp>
      <p:sp>
        <p:nvSpPr>
          <p:cNvPr id="9" name="Slide Number Placeholder 8"/>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411249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4DF60-98A5-4364-A4D3-9171337C38F1}" type="datetime1">
              <a:rPr lang="ru-RU" smtClean="0"/>
              <a:t>11.12.2020</a:t>
            </a:fld>
            <a:endParaRPr lang="en-US"/>
          </a:p>
        </p:txBody>
      </p:sp>
      <p:sp>
        <p:nvSpPr>
          <p:cNvPr id="4" name="Footer Placeholder 3"/>
          <p:cNvSpPr>
            <a:spLocks noGrp="1"/>
          </p:cNvSpPr>
          <p:nvPr>
            <p:ph type="ftr" sz="quarter" idx="11"/>
          </p:nvPr>
        </p:nvSpPr>
        <p:spPr/>
        <p:txBody>
          <a:bodyPr/>
          <a:lstStyle/>
          <a:p>
            <a:r>
              <a:rPr lang="en-US"/>
              <a:t>GWAS workshop</a:t>
            </a:r>
          </a:p>
        </p:txBody>
      </p:sp>
      <p:sp>
        <p:nvSpPr>
          <p:cNvPr id="5" name="Slide Number Placeholder 4"/>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3421915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FEEEAE-B470-4D91-80D9-9953F5A129BC}" type="datetime1">
              <a:rPr lang="ru-RU" smtClean="0"/>
              <a:t>11.12.2020</a:t>
            </a:fld>
            <a:endParaRPr lang="en-US"/>
          </a:p>
        </p:txBody>
      </p:sp>
      <p:sp>
        <p:nvSpPr>
          <p:cNvPr id="3" name="Footer Placeholder 2"/>
          <p:cNvSpPr>
            <a:spLocks noGrp="1"/>
          </p:cNvSpPr>
          <p:nvPr>
            <p:ph type="ftr" sz="quarter" idx="11"/>
          </p:nvPr>
        </p:nvSpPr>
        <p:spPr/>
        <p:txBody>
          <a:bodyPr/>
          <a:lstStyle/>
          <a:p>
            <a:r>
              <a:rPr lang="en-US"/>
              <a:t>GWAS workshop</a:t>
            </a:r>
          </a:p>
        </p:txBody>
      </p:sp>
      <p:sp>
        <p:nvSpPr>
          <p:cNvPr id="4" name="Slide Number Placeholder 3"/>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98990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50787-69AA-45C7-9609-CAAC42C972C4}" type="datetime1">
              <a:rPr lang="ru-RU" smtClean="0"/>
              <a:t>11.12.2020</a:t>
            </a:fld>
            <a:endParaRPr lang="en-US"/>
          </a:p>
        </p:txBody>
      </p:sp>
      <p:sp>
        <p:nvSpPr>
          <p:cNvPr id="6" name="Footer Placeholder 5"/>
          <p:cNvSpPr>
            <a:spLocks noGrp="1"/>
          </p:cNvSpPr>
          <p:nvPr>
            <p:ph type="ftr" sz="quarter" idx="11"/>
          </p:nvPr>
        </p:nvSpPr>
        <p:spPr/>
        <p:txBody>
          <a:bodyPr/>
          <a:lstStyle/>
          <a:p>
            <a:r>
              <a:rPr lang="en-US"/>
              <a:t>GWAS workshop</a:t>
            </a:r>
          </a:p>
        </p:txBody>
      </p:sp>
      <p:sp>
        <p:nvSpPr>
          <p:cNvPr id="7" name="Slide Number Placeholder 6"/>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1646863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FC5D4F2-E218-41A9-8E41-2B6F5B112D4A}" type="datetime1">
              <a:rPr lang="ru-RU" smtClean="0"/>
              <a:t>11.12.2020</a:t>
            </a:fld>
            <a:endParaRPr lang="en-US"/>
          </a:p>
        </p:txBody>
      </p:sp>
      <p:sp>
        <p:nvSpPr>
          <p:cNvPr id="6" name="Footer Placeholder 5"/>
          <p:cNvSpPr>
            <a:spLocks noGrp="1"/>
          </p:cNvSpPr>
          <p:nvPr>
            <p:ph type="ftr" sz="quarter" idx="11"/>
          </p:nvPr>
        </p:nvSpPr>
        <p:spPr/>
        <p:txBody>
          <a:bodyPr/>
          <a:lstStyle/>
          <a:p>
            <a:r>
              <a:rPr lang="en-US"/>
              <a:t>GWAS workshop</a:t>
            </a:r>
          </a:p>
        </p:txBody>
      </p:sp>
      <p:sp>
        <p:nvSpPr>
          <p:cNvPr id="7" name="Slide Number Placeholder 6"/>
          <p:cNvSpPr>
            <a:spLocks noGrp="1"/>
          </p:cNvSpPr>
          <p:nvPr>
            <p:ph type="sldNum" sz="quarter" idx="12"/>
          </p:nvPr>
        </p:nvSpPr>
        <p:spPr/>
        <p:txBody>
          <a:bodyPr/>
          <a:lstStyle/>
          <a:p>
            <a:fld id="{B76FCC09-05EA-40F4-86C1-3C85E3546861}" type="slidenum">
              <a:rPr lang="en-US" smtClean="0"/>
              <a:t>‹#›</a:t>
            </a:fld>
            <a:endParaRPr lang="en-US"/>
          </a:p>
        </p:txBody>
      </p:sp>
    </p:spTree>
    <p:extLst>
      <p:ext uri="{BB962C8B-B14F-4D97-AF65-F5344CB8AC3E}">
        <p14:creationId xmlns:p14="http://schemas.microsoft.com/office/powerpoint/2010/main" val="694419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201E167-2D31-44AA-B0D8-10E1D9A22B18}" type="datetime1">
              <a:rPr lang="ru-RU" smtClean="0"/>
              <a:t>11.12.2020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GWAS workshop</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76FCC09-05EA-40F4-86C1-3C85E3546861}" type="slidenum">
              <a:rPr lang="en-US" smtClean="0"/>
              <a:t>‹#›</a:t>
            </a:fld>
            <a:endParaRPr lang="en-US"/>
          </a:p>
        </p:txBody>
      </p:sp>
    </p:spTree>
    <p:extLst>
      <p:ext uri="{BB962C8B-B14F-4D97-AF65-F5344CB8AC3E}">
        <p14:creationId xmlns:p14="http://schemas.microsoft.com/office/powerpoint/2010/main" val="29299702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np-seek.irri.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rdrr.io/cran/rrBLUP/man/GWAS.html" TargetMode="External"/><Relationship Id="rId1" Type="http://schemas.openxmlformats.org/officeDocument/2006/relationships/slideLayout" Target="../slideLayouts/slideLayout2.xml"/><Relationship Id="rId4" Type="http://schemas.openxmlformats.org/officeDocument/2006/relationships/hyperlink" Target="https://pbgworks.org/index.php?q=node/144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1001genomes.org/data/MPI/MPICWang2013/releases/current/"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notesSlide" Target="../notesSlides/notesSlide9.xml"/><Relationship Id="rId7" Type="http://schemas.openxmlformats.org/officeDocument/2006/relationships/image" Target="../media/image51.jp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0.jpg"/><Relationship Id="rId5" Type="http://schemas.openxmlformats.org/officeDocument/2006/relationships/image" Target="../media/image49.png"/><Relationship Id="rId4" Type="http://schemas.openxmlformats.org/officeDocument/2006/relationships/oleObject" Target="../embeddings/oleObject1.bin"/><Relationship Id="rId9"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 Id="rId9" Type="http://schemas.openxmlformats.org/officeDocument/2006/relationships/image" Target="../media/image61.jp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jp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1.jp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png"/><Relationship Id="rId9"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103.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35000" y="4511790"/>
            <a:ext cx="7766936" cy="1096899"/>
          </a:xfrm>
        </p:spPr>
        <p:txBody>
          <a:bodyPr/>
          <a:lstStyle/>
          <a:p>
            <a:r>
              <a:rPr lang="en-US" dirty="0"/>
              <a:t>Tatiana Tatarinova</a:t>
            </a:r>
          </a:p>
        </p:txBody>
      </p:sp>
      <p:sp>
        <p:nvSpPr>
          <p:cNvPr id="4" name="Title 3"/>
          <p:cNvSpPr>
            <a:spLocks noGrp="1"/>
          </p:cNvSpPr>
          <p:nvPr>
            <p:ph type="ctrTitle"/>
          </p:nvPr>
        </p:nvSpPr>
        <p:spPr>
          <a:xfrm>
            <a:off x="1507067" y="2199260"/>
            <a:ext cx="8140786" cy="2410062"/>
          </a:xfrm>
        </p:spPr>
        <p:txBody>
          <a:bodyPr/>
          <a:lstStyle/>
          <a:p>
            <a:r>
              <a:rPr lang="en-US" dirty="0"/>
              <a:t>Whole-Genome Approach to Plant Phenotype Prediction</a:t>
            </a:r>
          </a:p>
        </p:txBody>
      </p:sp>
      <p:grpSp>
        <p:nvGrpSpPr>
          <p:cNvPr id="5" name="Groupe 14"/>
          <p:cNvGrpSpPr/>
          <p:nvPr/>
        </p:nvGrpSpPr>
        <p:grpSpPr>
          <a:xfrm>
            <a:off x="0" y="0"/>
            <a:ext cx="1308960" cy="1557720"/>
            <a:chOff x="0" y="0"/>
            <a:chExt cx="1308960" cy="1557720"/>
          </a:xfrm>
        </p:grpSpPr>
        <p:pic>
          <p:nvPicPr>
            <p:cNvPr id="6" name="Picture 2"/>
            <p:cNvPicPr>
              <a:picLocks noChangeAspect="1"/>
            </p:cNvPicPr>
            <p:nvPr/>
          </p:nvPicPr>
          <p:blipFill>
            <a:blip r:embed="rId2"/>
            <a:srcRect/>
            <a:stretch>
              <a:fillRect/>
            </a:stretch>
          </p:blipFill>
          <p:spPr>
            <a:xfrm>
              <a:off x="0" y="0"/>
              <a:ext cx="1305000" cy="311400"/>
            </a:xfrm>
            <a:prstGeom prst="rect">
              <a:avLst/>
            </a:prstGeom>
            <a:noFill/>
            <a:ln>
              <a:noFill/>
            </a:ln>
          </p:spPr>
        </p:pic>
        <p:pic>
          <p:nvPicPr>
            <p:cNvPr id="7" name="Picture 6"/>
            <p:cNvPicPr>
              <a:picLocks noChangeAspect="1"/>
            </p:cNvPicPr>
            <p:nvPr/>
          </p:nvPicPr>
          <p:blipFill>
            <a:blip r:embed="rId3"/>
            <a:srcRect/>
            <a:stretch>
              <a:fillRect/>
            </a:stretch>
          </p:blipFill>
          <p:spPr>
            <a:xfrm>
              <a:off x="0" y="219240"/>
              <a:ext cx="1308960" cy="682560"/>
            </a:xfrm>
            <a:prstGeom prst="rect">
              <a:avLst/>
            </a:prstGeom>
            <a:noFill/>
            <a:ln>
              <a:noFill/>
            </a:ln>
          </p:spPr>
        </p:pic>
        <p:pic>
          <p:nvPicPr>
            <p:cNvPr id="8" name="Picture 5"/>
            <p:cNvPicPr>
              <a:picLocks noChangeAspect="1"/>
            </p:cNvPicPr>
            <p:nvPr/>
          </p:nvPicPr>
          <p:blipFill>
            <a:blip r:embed="rId4"/>
            <a:srcRect l="20085" b="7917"/>
            <a:stretch>
              <a:fillRect/>
            </a:stretch>
          </p:blipFill>
          <p:spPr>
            <a:xfrm>
              <a:off x="0" y="933840"/>
              <a:ext cx="845280" cy="561960"/>
            </a:xfrm>
            <a:prstGeom prst="rect">
              <a:avLst/>
            </a:prstGeom>
            <a:noFill/>
            <a:ln>
              <a:noFill/>
            </a:ln>
          </p:spPr>
        </p:pic>
        <p:pic>
          <p:nvPicPr>
            <p:cNvPr id="9" name="Picture 6"/>
            <p:cNvPicPr>
              <a:picLocks noChangeAspect="1"/>
            </p:cNvPicPr>
            <p:nvPr/>
          </p:nvPicPr>
          <p:blipFill>
            <a:blip r:embed="rId5"/>
            <a:srcRect l="22054" t="16556" r="72549" b="69779"/>
            <a:stretch>
              <a:fillRect/>
            </a:stretch>
          </p:blipFill>
          <p:spPr>
            <a:xfrm>
              <a:off x="821880" y="933840"/>
              <a:ext cx="426240" cy="623880"/>
            </a:xfrm>
            <a:prstGeom prst="rect">
              <a:avLst/>
            </a:prstGeom>
            <a:noFill/>
            <a:ln>
              <a:noFill/>
            </a:ln>
          </p:spPr>
        </p:pic>
      </p:grpSp>
      <p:sp>
        <p:nvSpPr>
          <p:cNvPr id="2" name="Rectangle 1"/>
          <p:cNvSpPr/>
          <p:nvPr/>
        </p:nvSpPr>
        <p:spPr>
          <a:xfrm>
            <a:off x="4368686" y="3081098"/>
            <a:ext cx="1765738" cy="646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4210159" y="4972064"/>
            <a:ext cx="7971001" cy="1869672"/>
            <a:chOff x="4055411" y="4845452"/>
            <a:chExt cx="7971001" cy="1869672"/>
          </a:xfrm>
        </p:grpSpPr>
        <p:pic>
          <p:nvPicPr>
            <p:cNvPr id="12" name="Picture 2" descr="Image result for Siberian Federal University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813" y="4845453"/>
              <a:ext cx="3041099" cy="18696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a:stretch>
              <a:fillRect/>
            </a:stretch>
          </p:blipFill>
          <p:spPr>
            <a:xfrm>
              <a:off x="4055411" y="4845452"/>
              <a:ext cx="2082793" cy="1869671"/>
            </a:xfrm>
            <a:prstGeom prst="rect">
              <a:avLst/>
            </a:prstGeom>
          </p:spPr>
        </p:pic>
        <p:pic>
          <p:nvPicPr>
            <p:cNvPr id="14" name="Picture 2" descr="ULaVerne-ccb-cu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68912" y="4845452"/>
              <a:ext cx="2857500" cy="18696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698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7991-290A-4271-97D2-48A9B7E75313}"/>
              </a:ext>
            </a:extLst>
          </p:cNvPr>
          <p:cNvSpPr>
            <a:spLocks noGrp="1"/>
          </p:cNvSpPr>
          <p:nvPr>
            <p:ph type="title"/>
          </p:nvPr>
        </p:nvSpPr>
        <p:spPr>
          <a:xfrm>
            <a:off x="0" y="0"/>
            <a:ext cx="8596668" cy="667657"/>
          </a:xfrm>
        </p:spPr>
        <p:txBody>
          <a:bodyPr/>
          <a:lstStyle/>
          <a:p>
            <a:r>
              <a:rPr lang="en-US" dirty="0"/>
              <a:t>Step 5a. PCA visualization</a:t>
            </a:r>
          </a:p>
        </p:txBody>
      </p:sp>
      <p:sp>
        <p:nvSpPr>
          <p:cNvPr id="3" name="Content Placeholder 2">
            <a:extLst>
              <a:ext uri="{FF2B5EF4-FFF2-40B4-BE49-F238E27FC236}">
                <a16:creationId xmlns:a16="http://schemas.microsoft.com/office/drawing/2014/main" id="{513FD7EB-E06E-4468-8143-575D932AA725}"/>
              </a:ext>
            </a:extLst>
          </p:cNvPr>
          <p:cNvSpPr>
            <a:spLocks noGrp="1"/>
          </p:cNvSpPr>
          <p:nvPr>
            <p:ph idx="1"/>
          </p:nvPr>
        </p:nvSpPr>
        <p:spPr>
          <a:xfrm>
            <a:off x="328989" y="642710"/>
            <a:ext cx="10440609" cy="6106432"/>
          </a:xfrm>
        </p:spPr>
        <p:txBody>
          <a:bodyPr>
            <a:normAutofit fontScale="92500" lnSpcReduction="10000"/>
          </a:bodyPr>
          <a:lstStyle/>
          <a:p>
            <a:pPr marL="0" indent="0">
              <a:buNone/>
            </a:pPr>
            <a:r>
              <a:rPr lang="en-US" dirty="0">
                <a:solidFill>
                  <a:srgbClr val="FF0000"/>
                </a:solidFill>
              </a:rPr>
              <a:t># Extract the location information and add the PCA output file</a:t>
            </a:r>
          </a:p>
          <a:p>
            <a:pPr marL="0" indent="0">
              <a:buNone/>
            </a:pPr>
            <a:r>
              <a:rPr lang="en-US" dirty="0" err="1"/>
              <a:t>pca_country</a:t>
            </a:r>
            <a:r>
              <a:rPr lang="en-US" dirty="0"/>
              <a:t> &lt;- </a:t>
            </a:r>
            <a:r>
              <a:rPr lang="en-US" dirty="0" err="1"/>
              <a:t>as.data.frame</a:t>
            </a:r>
            <a:r>
              <a:rPr lang="en-US" dirty="0"/>
              <a:t>(</a:t>
            </a:r>
            <a:r>
              <a:rPr lang="en-US" dirty="0" err="1"/>
              <a:t>cbind</a:t>
            </a:r>
            <a:r>
              <a:rPr lang="en-US" dirty="0"/>
              <a:t>(</a:t>
            </a:r>
            <a:r>
              <a:rPr lang="en-US" dirty="0" err="1"/>
              <a:t>as.numeric</a:t>
            </a:r>
            <a:r>
              <a:rPr lang="en-US" dirty="0"/>
              <a:t>(pca$EV1),</a:t>
            </a:r>
            <a:r>
              <a:rPr lang="en-US" dirty="0" err="1"/>
              <a:t>as.numeric</a:t>
            </a:r>
            <a:r>
              <a:rPr lang="en-US" dirty="0"/>
              <a:t>(pca$EV2),</a:t>
            </a:r>
            <a:r>
              <a:rPr lang="en-US" dirty="0" err="1"/>
              <a:t>as.numeric</a:t>
            </a:r>
            <a:r>
              <a:rPr lang="en-US" dirty="0"/>
              <a:t>(pca$EV3),</a:t>
            </a:r>
            <a:r>
              <a:rPr lang="en-US" dirty="0" err="1"/>
              <a:t>as.numeric</a:t>
            </a:r>
            <a:r>
              <a:rPr lang="en-US" dirty="0"/>
              <a:t>(pca$EV4),</a:t>
            </a:r>
            <a:r>
              <a:rPr lang="en-US" dirty="0" err="1"/>
              <a:t>as.numeric</a:t>
            </a:r>
            <a:r>
              <a:rPr lang="en-US" dirty="0"/>
              <a:t>(pca_2$Latitude), </a:t>
            </a:r>
            <a:r>
              <a:rPr lang="en-US" dirty="0" err="1"/>
              <a:t>as.numeric</a:t>
            </a:r>
            <a:r>
              <a:rPr lang="en-US" dirty="0"/>
              <a:t>(pca_2$Longitude)));head(</a:t>
            </a:r>
            <a:r>
              <a:rPr lang="en-US" dirty="0" err="1"/>
              <a:t>pca_country</a:t>
            </a:r>
            <a:r>
              <a:rPr lang="en-US" dirty="0"/>
              <a:t>)</a:t>
            </a:r>
          </a:p>
          <a:p>
            <a:pPr marL="0" indent="0">
              <a:buNone/>
            </a:pPr>
            <a:r>
              <a:rPr lang="en-US" dirty="0"/>
              <a:t>names(</a:t>
            </a:r>
            <a:r>
              <a:rPr lang="en-US" dirty="0" err="1"/>
              <a:t>pca_country</a:t>
            </a:r>
            <a:r>
              <a:rPr lang="en-US" dirty="0"/>
              <a:t>)=c('PC1','PC2','PC3','PC4','LAT','LONG')</a:t>
            </a:r>
          </a:p>
          <a:p>
            <a:pPr marL="0" indent="0">
              <a:buNone/>
            </a:pPr>
            <a:r>
              <a:rPr lang="en-US" dirty="0" err="1"/>
              <a:t>pca_country</a:t>
            </a:r>
            <a:r>
              <a:rPr lang="en-US" dirty="0"/>
              <a:t>=</a:t>
            </a:r>
            <a:r>
              <a:rPr lang="en-US" dirty="0" err="1"/>
              <a:t>na.omit</a:t>
            </a:r>
            <a:r>
              <a:rPr lang="en-US" dirty="0"/>
              <a:t>(</a:t>
            </a:r>
            <a:r>
              <a:rPr lang="en-US" dirty="0" err="1"/>
              <a:t>pca_country</a:t>
            </a:r>
            <a:r>
              <a:rPr lang="en-US" dirty="0"/>
              <a:t>)</a:t>
            </a:r>
          </a:p>
          <a:p>
            <a:pPr marL="0" indent="0">
              <a:buNone/>
            </a:pPr>
            <a:r>
              <a:rPr lang="en-US" dirty="0">
                <a:solidFill>
                  <a:srgbClr val="FF0000"/>
                </a:solidFill>
              </a:rPr>
              <a:t>#correlation with geography</a:t>
            </a:r>
          </a:p>
          <a:p>
            <a:pPr marL="0" indent="0">
              <a:buNone/>
            </a:pPr>
            <a:r>
              <a:rPr lang="en-US" dirty="0" err="1"/>
              <a:t>cor</a:t>
            </a:r>
            <a:r>
              <a:rPr lang="en-US" dirty="0"/>
              <a:t>(</a:t>
            </a:r>
            <a:r>
              <a:rPr lang="en-US" dirty="0" err="1"/>
              <a:t>pca_country</a:t>
            </a:r>
            <a:r>
              <a:rPr lang="en-US" dirty="0"/>
              <a:t>[,1:6],use='</a:t>
            </a:r>
            <a:r>
              <a:rPr lang="en-US" dirty="0" err="1"/>
              <a:t>pairwise.complete.obs</a:t>
            </a:r>
            <a:r>
              <a:rPr lang="en-US" dirty="0"/>
              <a:t>')</a:t>
            </a:r>
          </a:p>
          <a:p>
            <a:pPr marL="0" indent="0">
              <a:buNone/>
            </a:pPr>
            <a:r>
              <a:rPr lang="en-US" dirty="0">
                <a:solidFill>
                  <a:srgbClr val="FF0000"/>
                </a:solidFill>
              </a:rPr>
              <a:t># load data</a:t>
            </a:r>
          </a:p>
          <a:p>
            <a:pPr marL="0" indent="0">
              <a:buNone/>
            </a:pPr>
            <a:r>
              <a:rPr lang="en-US" dirty="0"/>
              <a:t>world &lt;- </a:t>
            </a:r>
            <a:r>
              <a:rPr lang="en-US" dirty="0" err="1"/>
              <a:t>ne_countries</a:t>
            </a:r>
            <a:r>
              <a:rPr lang="en-US" dirty="0"/>
              <a:t>(scale = "medium", </a:t>
            </a:r>
            <a:r>
              <a:rPr lang="en-US" dirty="0" err="1"/>
              <a:t>returnclass</a:t>
            </a:r>
            <a:r>
              <a:rPr lang="en-US" dirty="0"/>
              <a:t> = "sf")</a:t>
            </a:r>
          </a:p>
          <a:p>
            <a:pPr marL="0" indent="0">
              <a:buNone/>
            </a:pPr>
            <a:r>
              <a:rPr lang="en-US" dirty="0">
                <a:solidFill>
                  <a:srgbClr val="FF0000"/>
                </a:solidFill>
              </a:rPr>
              <a:t># extract locations</a:t>
            </a:r>
          </a:p>
          <a:p>
            <a:pPr marL="0" indent="0">
              <a:buNone/>
            </a:pPr>
            <a:r>
              <a:rPr lang="en-US" dirty="0" err="1"/>
              <a:t>world_points</a:t>
            </a:r>
            <a:r>
              <a:rPr lang="en-US" dirty="0"/>
              <a:t>&lt;- </a:t>
            </a:r>
            <a:r>
              <a:rPr lang="en-US" dirty="0" err="1"/>
              <a:t>st_centroid</a:t>
            </a:r>
            <a:r>
              <a:rPr lang="en-US" dirty="0"/>
              <a:t>(world)</a:t>
            </a:r>
          </a:p>
          <a:p>
            <a:pPr marL="0" indent="0">
              <a:buNone/>
            </a:pPr>
            <a:r>
              <a:rPr lang="en-US" dirty="0">
                <a:solidFill>
                  <a:srgbClr val="FF0000"/>
                </a:solidFill>
              </a:rPr>
              <a:t># extract labels</a:t>
            </a:r>
          </a:p>
          <a:p>
            <a:pPr marL="0" indent="0">
              <a:buNone/>
            </a:pPr>
            <a:r>
              <a:rPr lang="en-US" dirty="0" err="1"/>
              <a:t>world_points</a:t>
            </a:r>
            <a:r>
              <a:rPr lang="en-US" dirty="0"/>
              <a:t> &lt;- </a:t>
            </a:r>
            <a:r>
              <a:rPr lang="en-US" dirty="0" err="1"/>
              <a:t>cbind</a:t>
            </a:r>
            <a:r>
              <a:rPr lang="en-US" dirty="0"/>
              <a:t>(world, </a:t>
            </a:r>
            <a:r>
              <a:rPr lang="en-US" dirty="0" err="1"/>
              <a:t>st_coordinates</a:t>
            </a:r>
            <a:r>
              <a:rPr lang="en-US" dirty="0"/>
              <a:t>(</a:t>
            </a:r>
            <a:r>
              <a:rPr lang="en-US" dirty="0" err="1"/>
              <a:t>st_centroid</a:t>
            </a:r>
            <a:r>
              <a:rPr lang="en-US" dirty="0"/>
              <a:t>(</a:t>
            </a:r>
            <a:r>
              <a:rPr lang="en-US" dirty="0" err="1"/>
              <a:t>world$geometry</a:t>
            </a:r>
            <a:r>
              <a:rPr lang="en-US" dirty="0"/>
              <a:t>)))</a:t>
            </a:r>
          </a:p>
          <a:p>
            <a:pPr marL="0" indent="0">
              <a:buNone/>
            </a:pPr>
            <a:r>
              <a:rPr lang="en-US" dirty="0">
                <a:solidFill>
                  <a:srgbClr val="FF0000"/>
                </a:solidFill>
              </a:rPr>
              <a:t>#define colors for the map</a:t>
            </a:r>
          </a:p>
          <a:p>
            <a:pPr marL="0" indent="0">
              <a:buNone/>
            </a:pPr>
            <a:r>
              <a:rPr lang="en-US" dirty="0"/>
              <a:t>NCOLS=max(unique(round(50*(pca_country$PC3+0.11))));NCOLS</a:t>
            </a:r>
          </a:p>
          <a:p>
            <a:pPr marL="0" indent="0">
              <a:buNone/>
            </a:pPr>
            <a:r>
              <a:rPr lang="en-US" dirty="0"/>
              <a:t>COL=rainbow(NCOLS)</a:t>
            </a:r>
          </a:p>
        </p:txBody>
      </p:sp>
      <p:sp>
        <p:nvSpPr>
          <p:cNvPr id="4" name="Footer Placeholder 3">
            <a:extLst>
              <a:ext uri="{FF2B5EF4-FFF2-40B4-BE49-F238E27FC236}">
                <a16:creationId xmlns:a16="http://schemas.microsoft.com/office/drawing/2014/main" id="{F6C1285B-8E8A-49BE-BC21-DE85DD7CAB39}"/>
              </a:ext>
            </a:extLst>
          </p:cNvPr>
          <p:cNvSpPr>
            <a:spLocks noGrp="1"/>
          </p:cNvSpPr>
          <p:nvPr>
            <p:ph type="ftr" sz="quarter" idx="11"/>
          </p:nvPr>
        </p:nvSpPr>
        <p:spPr>
          <a:xfrm>
            <a:off x="10769598" y="6384017"/>
            <a:ext cx="1422401" cy="365125"/>
          </a:xfrm>
        </p:spPr>
        <p:txBody>
          <a:bodyPr/>
          <a:lstStyle/>
          <a:p>
            <a:r>
              <a:rPr lang="en-US" dirty="0"/>
              <a:t>GWAS workshop</a:t>
            </a:r>
          </a:p>
        </p:txBody>
      </p:sp>
    </p:spTree>
    <p:extLst>
      <p:ext uri="{BB962C8B-B14F-4D97-AF65-F5344CB8AC3E}">
        <p14:creationId xmlns:p14="http://schemas.microsoft.com/office/powerpoint/2010/main" val="345399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7991-290A-4271-97D2-48A9B7E75313}"/>
              </a:ext>
            </a:extLst>
          </p:cNvPr>
          <p:cNvSpPr>
            <a:spLocks noGrp="1"/>
          </p:cNvSpPr>
          <p:nvPr>
            <p:ph type="title"/>
          </p:nvPr>
        </p:nvSpPr>
        <p:spPr>
          <a:xfrm>
            <a:off x="0" y="0"/>
            <a:ext cx="8596668" cy="667657"/>
          </a:xfrm>
        </p:spPr>
        <p:txBody>
          <a:bodyPr/>
          <a:lstStyle/>
          <a:p>
            <a:r>
              <a:rPr lang="en-US" dirty="0"/>
              <a:t>Step 5b. PCA visualization</a:t>
            </a:r>
          </a:p>
        </p:txBody>
      </p:sp>
      <p:sp>
        <p:nvSpPr>
          <p:cNvPr id="3" name="Content Placeholder 2">
            <a:extLst>
              <a:ext uri="{FF2B5EF4-FFF2-40B4-BE49-F238E27FC236}">
                <a16:creationId xmlns:a16="http://schemas.microsoft.com/office/drawing/2014/main" id="{513FD7EB-E06E-4468-8143-575D932AA725}"/>
              </a:ext>
            </a:extLst>
          </p:cNvPr>
          <p:cNvSpPr>
            <a:spLocks noGrp="1"/>
          </p:cNvSpPr>
          <p:nvPr>
            <p:ph idx="1"/>
          </p:nvPr>
        </p:nvSpPr>
        <p:spPr>
          <a:xfrm>
            <a:off x="328989" y="642710"/>
            <a:ext cx="10440609" cy="6106432"/>
          </a:xfrm>
        </p:spPr>
        <p:txBody>
          <a:bodyPr>
            <a:normAutofit/>
          </a:bodyPr>
          <a:lstStyle/>
          <a:p>
            <a:pPr marL="0" indent="0">
              <a:buNone/>
            </a:pPr>
            <a:r>
              <a:rPr lang="en-US" dirty="0" err="1"/>
              <a:t>ggplot</a:t>
            </a:r>
            <a:r>
              <a:rPr lang="en-US" dirty="0"/>
              <a:t>(data = world) +</a:t>
            </a:r>
          </a:p>
          <a:p>
            <a:pPr marL="0" indent="0">
              <a:buNone/>
            </a:pPr>
            <a:r>
              <a:rPr lang="en-US" dirty="0"/>
              <a:t>  </a:t>
            </a:r>
            <a:r>
              <a:rPr lang="en-US" dirty="0" err="1"/>
              <a:t>geom_sf</a:t>
            </a:r>
            <a:r>
              <a:rPr lang="en-US" dirty="0"/>
              <a:t>() +</a:t>
            </a:r>
          </a:p>
          <a:p>
            <a:pPr marL="0" indent="0">
              <a:buNone/>
            </a:pPr>
            <a:r>
              <a:rPr lang="en-US" dirty="0"/>
              <a:t>  labs( x = "Longitude", y = "Latitude") +</a:t>
            </a:r>
          </a:p>
          <a:p>
            <a:pPr marL="0" indent="0">
              <a:buNone/>
            </a:pPr>
            <a:r>
              <a:rPr lang="en-US" dirty="0"/>
              <a:t>  </a:t>
            </a:r>
            <a:r>
              <a:rPr lang="en-US" dirty="0" err="1"/>
              <a:t>ggtitle</a:t>
            </a:r>
            <a:r>
              <a:rPr lang="en-US" dirty="0"/>
              <a:t>("World map", subtitle = paste0("(", length(unique(</a:t>
            </a:r>
            <a:r>
              <a:rPr lang="en-US" dirty="0" err="1"/>
              <a:t>world$admin</a:t>
            </a:r>
            <a:r>
              <a:rPr lang="en-US" dirty="0"/>
              <a:t>)), " countries)"))+</a:t>
            </a:r>
          </a:p>
          <a:p>
            <a:pPr marL="0" indent="0">
              <a:buNone/>
            </a:pPr>
            <a:r>
              <a:rPr lang="en-US" dirty="0"/>
              <a:t>  </a:t>
            </a:r>
            <a:r>
              <a:rPr lang="en-US" dirty="0" err="1"/>
              <a:t>annotation_scale</a:t>
            </a:r>
            <a:r>
              <a:rPr lang="en-US" dirty="0"/>
              <a:t>(location = "bl", </a:t>
            </a:r>
            <a:r>
              <a:rPr lang="en-US" dirty="0" err="1"/>
              <a:t>width_hint</a:t>
            </a:r>
            <a:r>
              <a:rPr lang="en-US" dirty="0"/>
              <a:t> = 0.5) +</a:t>
            </a:r>
          </a:p>
          <a:p>
            <a:pPr marL="0" indent="0">
              <a:buNone/>
            </a:pPr>
            <a:r>
              <a:rPr lang="en-US" dirty="0"/>
              <a:t>  </a:t>
            </a:r>
            <a:r>
              <a:rPr lang="en-US" dirty="0" err="1"/>
              <a:t>annotation_north_arrow</a:t>
            </a:r>
            <a:r>
              <a:rPr lang="en-US" dirty="0"/>
              <a:t>(location = "bl", </a:t>
            </a:r>
            <a:r>
              <a:rPr lang="en-US" dirty="0" err="1"/>
              <a:t>which_north</a:t>
            </a:r>
            <a:r>
              <a:rPr lang="en-US" dirty="0"/>
              <a:t> = "true", </a:t>
            </a:r>
          </a:p>
          <a:p>
            <a:pPr marL="0" indent="0">
              <a:buNone/>
            </a:pPr>
            <a:r>
              <a:rPr lang="en-US" dirty="0"/>
              <a:t>                         </a:t>
            </a:r>
            <a:r>
              <a:rPr lang="en-US" dirty="0" err="1"/>
              <a:t>pad_x</a:t>
            </a:r>
            <a:r>
              <a:rPr lang="en-US" dirty="0"/>
              <a:t> = unit(0.75, "in"), </a:t>
            </a:r>
            <a:r>
              <a:rPr lang="en-US" dirty="0" err="1"/>
              <a:t>pad_y</a:t>
            </a:r>
            <a:r>
              <a:rPr lang="en-US" dirty="0"/>
              <a:t> = unit(0.5, "in"),</a:t>
            </a:r>
          </a:p>
          <a:p>
            <a:pPr marL="0" indent="0">
              <a:buNone/>
            </a:pPr>
            <a:r>
              <a:rPr lang="en-US" dirty="0"/>
              <a:t>                         style = </a:t>
            </a:r>
            <a:r>
              <a:rPr lang="en-US" dirty="0" err="1"/>
              <a:t>north_arrow_fancy_orienteering</a:t>
            </a:r>
            <a:r>
              <a:rPr lang="en-US" dirty="0"/>
              <a:t>) +</a:t>
            </a:r>
          </a:p>
          <a:p>
            <a:pPr marL="0" indent="0">
              <a:buNone/>
            </a:pPr>
            <a:r>
              <a:rPr lang="en-US" dirty="0"/>
              <a:t>  </a:t>
            </a:r>
            <a:r>
              <a:rPr lang="en-US" dirty="0" err="1"/>
              <a:t>theme_bw</a:t>
            </a:r>
            <a:r>
              <a:rPr lang="en-US" dirty="0"/>
              <a:t>()+theme(</a:t>
            </a:r>
            <a:r>
              <a:rPr lang="en-US" dirty="0" err="1"/>
              <a:t>panel.grid.major</a:t>
            </a:r>
            <a:r>
              <a:rPr lang="en-US" dirty="0"/>
              <a:t> = </a:t>
            </a:r>
            <a:r>
              <a:rPr lang="en-US" dirty="0" err="1"/>
              <a:t>element_line</a:t>
            </a:r>
            <a:r>
              <a:rPr lang="en-US" dirty="0"/>
              <a:t>(color = "gray60", </a:t>
            </a:r>
            <a:r>
              <a:rPr lang="en-US" dirty="0" err="1"/>
              <a:t>linetype</a:t>
            </a:r>
            <a:r>
              <a:rPr lang="en-US" dirty="0"/>
              <a:t> = "dashed", size = 0.25), </a:t>
            </a:r>
          </a:p>
          <a:p>
            <a:pPr marL="0" indent="0">
              <a:buNone/>
            </a:pPr>
            <a:r>
              <a:rPr lang="en-US" dirty="0"/>
              <a:t>                   </a:t>
            </a:r>
            <a:r>
              <a:rPr lang="en-US" dirty="0" err="1"/>
              <a:t>panel.background</a:t>
            </a:r>
            <a:r>
              <a:rPr lang="en-US" dirty="0"/>
              <a:t> = </a:t>
            </a:r>
            <a:r>
              <a:rPr lang="en-US" dirty="0" err="1"/>
              <a:t>element_rect</a:t>
            </a:r>
            <a:r>
              <a:rPr lang="en-US" dirty="0"/>
              <a:t>(fill = "</a:t>
            </a:r>
            <a:r>
              <a:rPr lang="en-US" dirty="0" err="1"/>
              <a:t>aliceblue</a:t>
            </a:r>
            <a:r>
              <a:rPr lang="en-US" dirty="0"/>
              <a:t>")) +</a:t>
            </a:r>
          </a:p>
          <a:p>
            <a:pPr marL="0" indent="0">
              <a:buNone/>
            </a:pPr>
            <a:r>
              <a:rPr lang="en-US" dirty="0"/>
              <a:t>  </a:t>
            </a:r>
            <a:r>
              <a:rPr lang="en-US" dirty="0" err="1"/>
              <a:t>geom_text</a:t>
            </a:r>
            <a:r>
              <a:rPr lang="en-US" dirty="0"/>
              <a:t>(data= </a:t>
            </a:r>
            <a:r>
              <a:rPr lang="en-US" dirty="0" err="1"/>
              <a:t>world_points,aes</a:t>
            </a:r>
            <a:r>
              <a:rPr lang="en-US" dirty="0"/>
              <a:t>(x=X, y=Y, label=name),</a:t>
            </a:r>
          </a:p>
          <a:p>
            <a:pPr marL="0" indent="0">
              <a:buNone/>
            </a:pPr>
            <a:r>
              <a:rPr lang="en-US" dirty="0"/>
              <a:t>            color = "gray20", </a:t>
            </a:r>
            <a:r>
              <a:rPr lang="en-US" dirty="0" err="1"/>
              <a:t>fontface</a:t>
            </a:r>
            <a:r>
              <a:rPr lang="en-US" dirty="0"/>
              <a:t> = "italic", </a:t>
            </a:r>
            <a:r>
              <a:rPr lang="en-US" dirty="0" err="1"/>
              <a:t>check_overlap</a:t>
            </a:r>
            <a:r>
              <a:rPr lang="en-US" dirty="0"/>
              <a:t> = T, size = 3)+</a:t>
            </a:r>
          </a:p>
          <a:p>
            <a:pPr marL="0" indent="0">
              <a:buNone/>
            </a:pPr>
            <a:r>
              <a:rPr lang="en-US" dirty="0"/>
              <a:t>  </a:t>
            </a:r>
            <a:r>
              <a:rPr lang="en-US" dirty="0" err="1"/>
              <a:t>geom_point</a:t>
            </a:r>
            <a:r>
              <a:rPr lang="en-US" dirty="0"/>
              <a:t>(data = </a:t>
            </a:r>
            <a:r>
              <a:rPr lang="en-US" dirty="0" err="1"/>
              <a:t>pca_country</a:t>
            </a:r>
            <a:r>
              <a:rPr lang="en-US" dirty="0"/>
              <a:t>, </a:t>
            </a:r>
            <a:r>
              <a:rPr lang="en-US" dirty="0" err="1"/>
              <a:t>aes</a:t>
            </a:r>
            <a:r>
              <a:rPr lang="en-US" dirty="0"/>
              <a:t>(x = LONG, y = LAT), size = 4,   shape = 24, </a:t>
            </a:r>
          </a:p>
          <a:p>
            <a:pPr marL="0" indent="0">
              <a:buNone/>
            </a:pPr>
            <a:r>
              <a:rPr lang="en-US" dirty="0"/>
              <a:t>             fill = COL[round(50*(pca_country$PC3+0.11))])</a:t>
            </a:r>
          </a:p>
        </p:txBody>
      </p:sp>
      <p:sp>
        <p:nvSpPr>
          <p:cNvPr id="4" name="Footer Placeholder 3">
            <a:extLst>
              <a:ext uri="{FF2B5EF4-FFF2-40B4-BE49-F238E27FC236}">
                <a16:creationId xmlns:a16="http://schemas.microsoft.com/office/drawing/2014/main" id="{F6C1285B-8E8A-49BE-BC21-DE85DD7CAB39}"/>
              </a:ext>
            </a:extLst>
          </p:cNvPr>
          <p:cNvSpPr>
            <a:spLocks noGrp="1"/>
          </p:cNvSpPr>
          <p:nvPr>
            <p:ph type="ftr" sz="quarter" idx="11"/>
          </p:nvPr>
        </p:nvSpPr>
        <p:spPr>
          <a:xfrm>
            <a:off x="10769598" y="6384017"/>
            <a:ext cx="1422401" cy="365125"/>
          </a:xfrm>
        </p:spPr>
        <p:txBody>
          <a:bodyPr/>
          <a:lstStyle/>
          <a:p>
            <a:r>
              <a:rPr lang="en-US" dirty="0"/>
              <a:t>GWAS workshop</a:t>
            </a:r>
          </a:p>
        </p:txBody>
      </p:sp>
    </p:spTree>
    <p:extLst>
      <p:ext uri="{BB962C8B-B14F-4D97-AF65-F5344CB8AC3E}">
        <p14:creationId xmlns:p14="http://schemas.microsoft.com/office/powerpoint/2010/main" val="357319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2" name="Straight Connector 35">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6">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4"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7" name="Isosceles Triangle 39">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Isosceles Triangle 43">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Isosceles Triangle 44">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Title 4">
            <a:extLst>
              <a:ext uri="{FF2B5EF4-FFF2-40B4-BE49-F238E27FC236}">
                <a16:creationId xmlns:a16="http://schemas.microsoft.com/office/drawing/2014/main" id="{ED00C1FF-0795-407B-B525-9BC56DC06DF8}"/>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nSpc>
                <a:spcPct val="90000"/>
              </a:lnSpc>
            </a:pPr>
            <a:r>
              <a:rPr lang="en-US" sz="3400" dirty="0"/>
              <a:t>PCA analysis: color by population and by geography</a:t>
            </a:r>
          </a:p>
        </p:txBody>
      </p:sp>
      <p:pic>
        <p:nvPicPr>
          <p:cNvPr id="13" name="Content Placeholder 12">
            <a:extLst>
              <a:ext uri="{FF2B5EF4-FFF2-40B4-BE49-F238E27FC236}">
                <a16:creationId xmlns:a16="http://schemas.microsoft.com/office/drawing/2014/main" id="{67C185FC-542E-4A2A-92AD-D5D55E19401B}"/>
              </a:ext>
            </a:extLst>
          </p:cNvPr>
          <p:cNvPicPr>
            <a:picLocks noGrp="1" noChangeAspect="1"/>
          </p:cNvPicPr>
          <p:nvPr>
            <p:ph sz="quarter" idx="4"/>
          </p:nvPr>
        </p:nvPicPr>
        <p:blipFill rotWithShape="1">
          <a:blip r:embed="rId2"/>
          <a:srcRect l="7967" r="-1" b="-1"/>
          <a:stretch/>
        </p:blipFill>
        <p:spPr>
          <a:xfrm>
            <a:off x="433629" y="191750"/>
            <a:ext cx="6035732" cy="4082490"/>
          </a:xfrm>
          <a:prstGeom prst="rect">
            <a:avLst/>
          </a:prstGeom>
        </p:spPr>
      </p:pic>
      <p:sp>
        <p:nvSpPr>
          <p:cNvPr id="4" name="Footer Placeholder 3">
            <a:extLst>
              <a:ext uri="{FF2B5EF4-FFF2-40B4-BE49-F238E27FC236}">
                <a16:creationId xmlns:a16="http://schemas.microsoft.com/office/drawing/2014/main" id="{550BC27E-60E8-46C5-8CC1-D67A655D5543}"/>
              </a:ext>
            </a:extLst>
          </p:cNvPr>
          <p:cNvSpPr>
            <a:spLocks noGrp="1"/>
          </p:cNvSpPr>
          <p:nvPr>
            <p:ph type="ftr" sz="quarter" idx="11"/>
          </p:nvPr>
        </p:nvSpPr>
        <p:spPr>
          <a:xfrm>
            <a:off x="985968" y="6041362"/>
            <a:ext cx="4883926" cy="365125"/>
          </a:xfrm>
        </p:spPr>
        <p:txBody>
          <a:bodyPr vert="horz" lIns="91440" tIns="45720" rIns="91440" bIns="45720" rtlCol="0" anchor="ctr">
            <a:normAutofit/>
          </a:bodyPr>
          <a:lstStyle/>
          <a:p>
            <a:pPr defTabSz="914400">
              <a:spcAft>
                <a:spcPts val="600"/>
              </a:spcAft>
            </a:pPr>
            <a:r>
              <a:rPr lang="en-US" kern="1200">
                <a:solidFill>
                  <a:schemeClr val="tx1">
                    <a:tint val="75000"/>
                  </a:schemeClr>
                </a:solidFill>
                <a:latin typeface="+mn-lt"/>
                <a:ea typeface="+mn-ea"/>
                <a:cs typeface="+mn-cs"/>
              </a:rPr>
              <a:t>GWAS workshop</a:t>
            </a:r>
          </a:p>
        </p:txBody>
      </p:sp>
      <p:pic>
        <p:nvPicPr>
          <p:cNvPr id="17" name="Picture 16">
            <a:extLst>
              <a:ext uri="{FF2B5EF4-FFF2-40B4-BE49-F238E27FC236}">
                <a16:creationId xmlns:a16="http://schemas.microsoft.com/office/drawing/2014/main" id="{7515B96E-556E-4766-A1B6-EDD0AD761FA8}"/>
              </a:ext>
            </a:extLst>
          </p:cNvPr>
          <p:cNvPicPr>
            <a:picLocks noChangeAspect="1"/>
          </p:cNvPicPr>
          <p:nvPr/>
        </p:nvPicPr>
        <p:blipFill>
          <a:blip r:embed="rId3"/>
          <a:stretch>
            <a:fillRect/>
          </a:stretch>
        </p:blipFill>
        <p:spPr>
          <a:xfrm>
            <a:off x="6306585" y="191750"/>
            <a:ext cx="5818112" cy="4438307"/>
          </a:xfrm>
          <a:prstGeom prst="rect">
            <a:avLst/>
          </a:prstGeom>
        </p:spPr>
      </p:pic>
    </p:spTree>
    <p:extLst>
      <p:ext uri="{BB962C8B-B14F-4D97-AF65-F5344CB8AC3E}">
        <p14:creationId xmlns:p14="http://schemas.microsoft.com/office/powerpoint/2010/main" val="413451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BAE35B7-1E2F-49CB-939B-FD721B94D400}"/>
              </a:ext>
            </a:extLst>
          </p:cNvPr>
          <p:cNvSpPr>
            <a:spLocks noGrp="1"/>
          </p:cNvSpPr>
          <p:nvPr>
            <p:ph type="title"/>
          </p:nvPr>
        </p:nvSpPr>
        <p:spPr>
          <a:xfrm>
            <a:off x="677334" y="609600"/>
            <a:ext cx="8596668" cy="894080"/>
          </a:xfrm>
        </p:spPr>
        <p:txBody>
          <a:bodyPr/>
          <a:lstStyle/>
          <a:p>
            <a:r>
              <a:rPr lang="en-US" dirty="0"/>
              <a:t>GWAS</a:t>
            </a:r>
          </a:p>
        </p:txBody>
      </p:sp>
      <p:sp>
        <p:nvSpPr>
          <p:cNvPr id="9" name="Content Placeholder 8">
            <a:extLst>
              <a:ext uri="{FF2B5EF4-FFF2-40B4-BE49-F238E27FC236}">
                <a16:creationId xmlns:a16="http://schemas.microsoft.com/office/drawing/2014/main" id="{02ACF57B-2394-4E4F-8582-EE386547D2A7}"/>
              </a:ext>
            </a:extLst>
          </p:cNvPr>
          <p:cNvSpPr>
            <a:spLocks noGrp="1"/>
          </p:cNvSpPr>
          <p:nvPr>
            <p:ph idx="1"/>
          </p:nvPr>
        </p:nvSpPr>
        <p:spPr>
          <a:xfrm>
            <a:off x="677333" y="1503681"/>
            <a:ext cx="10498667" cy="4537682"/>
          </a:xfrm>
        </p:spPr>
        <p:txBody>
          <a:bodyPr/>
          <a:lstStyle/>
          <a:p>
            <a:pPr marL="0" indent="0">
              <a:buNone/>
            </a:pPr>
            <a:endParaRPr lang="en-US" dirty="0"/>
          </a:p>
          <a:p>
            <a:pPr marL="0" indent="0">
              <a:buNone/>
            </a:pPr>
            <a:r>
              <a:rPr lang="en-US" b="1" dirty="0">
                <a:solidFill>
                  <a:srgbClr val="FF0000"/>
                </a:solidFill>
              </a:rPr>
              <a:t># create the </a:t>
            </a:r>
            <a:r>
              <a:rPr lang="en-US" b="1" dirty="0" err="1">
                <a:solidFill>
                  <a:srgbClr val="FF0000"/>
                </a:solidFill>
              </a:rPr>
              <a:t>geno</a:t>
            </a:r>
            <a:r>
              <a:rPr lang="en-US" b="1" dirty="0">
                <a:solidFill>
                  <a:srgbClr val="FF0000"/>
                </a:solidFill>
              </a:rPr>
              <a:t> file for </a:t>
            </a:r>
            <a:r>
              <a:rPr lang="en-US" b="1" dirty="0" err="1">
                <a:solidFill>
                  <a:srgbClr val="FF0000"/>
                </a:solidFill>
              </a:rPr>
              <a:t>rrBLUP</a:t>
            </a:r>
            <a:r>
              <a:rPr lang="en-US" b="1" dirty="0">
                <a:solidFill>
                  <a:srgbClr val="FF0000"/>
                </a:solidFill>
              </a:rPr>
              <a:t> package GWAS analysis</a:t>
            </a:r>
          </a:p>
          <a:p>
            <a:pPr marL="0" indent="0">
              <a:buNone/>
            </a:pPr>
            <a:r>
              <a:rPr lang="en-US" dirty="0" err="1"/>
              <a:t>geno_final</a:t>
            </a:r>
            <a:r>
              <a:rPr lang="en-US" dirty="0"/>
              <a:t> &lt;- </a:t>
            </a:r>
            <a:r>
              <a:rPr lang="en-US" dirty="0" err="1"/>
              <a:t>data.frame</a:t>
            </a:r>
            <a:r>
              <a:rPr lang="en-US" dirty="0"/>
              <a:t>(marker = MAP1[, 2], </a:t>
            </a:r>
            <a:r>
              <a:rPr lang="en-US" dirty="0" err="1"/>
              <a:t>chrom</a:t>
            </a:r>
            <a:r>
              <a:rPr lang="en-US" dirty="0"/>
              <a:t> = MAP1[, 1], pos = MAP1[, 4], t(Geno1 - 1), </a:t>
            </a:r>
            <a:r>
              <a:rPr lang="en-US" dirty="0" err="1"/>
              <a:t>check.names</a:t>
            </a:r>
            <a:r>
              <a:rPr lang="en-US" dirty="0"/>
              <a:t> = FALSE)  </a:t>
            </a:r>
          </a:p>
          <a:p>
            <a:pPr marL="0" indent="0">
              <a:buNone/>
            </a:pPr>
            <a:r>
              <a:rPr lang="en-US" dirty="0"/>
              <a:t>dim(Geno1)</a:t>
            </a:r>
          </a:p>
          <a:p>
            <a:pPr marL="0" indent="0">
              <a:buNone/>
            </a:pPr>
            <a:r>
              <a:rPr lang="en-US" b="1" dirty="0">
                <a:solidFill>
                  <a:srgbClr val="FF0000"/>
                </a:solidFill>
              </a:rPr>
              <a:t># create the </a:t>
            </a:r>
            <a:r>
              <a:rPr lang="en-US" b="1" dirty="0" err="1">
                <a:solidFill>
                  <a:srgbClr val="FF0000"/>
                </a:solidFill>
              </a:rPr>
              <a:t>pheno</a:t>
            </a:r>
            <a:r>
              <a:rPr lang="en-US" b="1" dirty="0">
                <a:solidFill>
                  <a:srgbClr val="FF0000"/>
                </a:solidFill>
              </a:rPr>
              <a:t> file</a:t>
            </a:r>
          </a:p>
          <a:p>
            <a:pPr marL="0" indent="0">
              <a:buNone/>
            </a:pPr>
            <a:r>
              <a:rPr lang="en-US" dirty="0" err="1"/>
              <a:t>pheno_final</a:t>
            </a:r>
            <a:r>
              <a:rPr lang="en-US" dirty="0"/>
              <a:t> &lt;- </a:t>
            </a:r>
            <a:r>
              <a:rPr lang="en-US" dirty="0" err="1"/>
              <a:t>data.frame</a:t>
            </a:r>
            <a:r>
              <a:rPr lang="en-US" dirty="0"/>
              <a:t>(NSFTV_ID = </a:t>
            </a:r>
            <a:r>
              <a:rPr lang="en-US" dirty="0" err="1"/>
              <a:t>rownames</a:t>
            </a:r>
            <a:r>
              <a:rPr lang="en-US" dirty="0"/>
              <a:t>(y), y = y)</a:t>
            </a:r>
          </a:p>
          <a:p>
            <a:pPr marL="0" indent="0">
              <a:buNone/>
            </a:pPr>
            <a:r>
              <a:rPr lang="en-US" b="1" dirty="0">
                <a:solidFill>
                  <a:srgbClr val="FF0000"/>
                </a:solidFill>
              </a:rPr>
              <a:t># Run the GWAS analysis</a:t>
            </a:r>
          </a:p>
          <a:p>
            <a:pPr marL="0" indent="0">
              <a:buNone/>
            </a:pPr>
            <a:r>
              <a:rPr lang="en-US" dirty="0" err="1"/>
              <a:t>myGWAS</a:t>
            </a:r>
            <a:r>
              <a:rPr lang="en-US" dirty="0"/>
              <a:t> &lt;- GWAS(</a:t>
            </a:r>
            <a:r>
              <a:rPr lang="en-US" dirty="0" err="1"/>
              <a:t>pheno_final</a:t>
            </a:r>
            <a:r>
              <a:rPr lang="en-US" dirty="0"/>
              <a:t>, </a:t>
            </a:r>
            <a:r>
              <a:rPr lang="en-US" dirty="0" err="1"/>
              <a:t>geno_final</a:t>
            </a:r>
            <a:r>
              <a:rPr lang="en-US" dirty="0"/>
              <a:t>, </a:t>
            </a:r>
            <a:r>
              <a:rPr lang="en-US" dirty="0" err="1"/>
              <a:t>min.MAF</a:t>
            </a:r>
            <a:r>
              <a:rPr lang="en-US" dirty="0"/>
              <a:t> = 0.05, P3D = TRUE, plot=TRUE)</a:t>
            </a:r>
          </a:p>
          <a:p>
            <a:pPr marL="0" indent="0">
              <a:buNone/>
            </a:pPr>
            <a:endParaRPr lang="en-US" dirty="0"/>
          </a:p>
        </p:txBody>
      </p:sp>
      <p:sp>
        <p:nvSpPr>
          <p:cNvPr id="7" name="Footer Placeholder 6">
            <a:extLst>
              <a:ext uri="{FF2B5EF4-FFF2-40B4-BE49-F238E27FC236}">
                <a16:creationId xmlns:a16="http://schemas.microsoft.com/office/drawing/2014/main" id="{1DF4A295-C2B0-4E73-9FC1-9AABBD103184}"/>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5218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45E2556-500A-4E86-848B-E6B3C572CBAE}"/>
              </a:ext>
            </a:extLst>
          </p:cNvPr>
          <p:cNvSpPr>
            <a:spLocks noGrp="1"/>
          </p:cNvSpPr>
          <p:nvPr>
            <p:ph type="ftr" sz="quarter" idx="11"/>
          </p:nvPr>
        </p:nvSpPr>
        <p:spPr>
          <a:xfrm>
            <a:off x="677333" y="6420107"/>
            <a:ext cx="5142441" cy="365125"/>
          </a:xfrm>
        </p:spPr>
        <p:txBody>
          <a:bodyPr>
            <a:normAutofit/>
          </a:bodyPr>
          <a:lstStyle/>
          <a:p>
            <a:pPr>
              <a:spcAft>
                <a:spcPts val="600"/>
              </a:spcAft>
            </a:pPr>
            <a:r>
              <a:rPr lang="en-US">
                <a:solidFill>
                  <a:srgbClr val="FFFFFF"/>
                </a:solidFill>
              </a:rPr>
              <a:t>GWAS workshop</a:t>
            </a:r>
          </a:p>
        </p:txBody>
      </p:sp>
      <p:sp>
        <p:nvSpPr>
          <p:cNvPr id="5" name="AutoShape 2">
            <a:extLst>
              <a:ext uri="{FF2B5EF4-FFF2-40B4-BE49-F238E27FC236}">
                <a16:creationId xmlns:a16="http://schemas.microsoft.com/office/drawing/2014/main" id="{F9496116-BA1E-4447-981B-9AAE4CAF4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a:extLst>
              <a:ext uri="{FF2B5EF4-FFF2-40B4-BE49-F238E27FC236}">
                <a16:creationId xmlns:a16="http://schemas.microsoft.com/office/drawing/2014/main" id="{4CB4DC6D-A3DF-4363-BB22-34F168DF96F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9E30262E-3E91-4899-8DF0-0FA33136FB2F}"/>
              </a:ext>
            </a:extLst>
          </p:cNvPr>
          <p:cNvPicPr>
            <a:picLocks noChangeAspect="1"/>
          </p:cNvPicPr>
          <p:nvPr/>
        </p:nvPicPr>
        <p:blipFill>
          <a:blip r:embed="rId3"/>
          <a:stretch>
            <a:fillRect/>
          </a:stretch>
        </p:blipFill>
        <p:spPr>
          <a:xfrm>
            <a:off x="1719809" y="705190"/>
            <a:ext cx="8752381" cy="5447619"/>
          </a:xfrm>
          <a:prstGeom prst="rect">
            <a:avLst/>
          </a:prstGeom>
        </p:spPr>
      </p:pic>
    </p:spTree>
    <p:extLst>
      <p:ext uri="{BB962C8B-B14F-4D97-AF65-F5344CB8AC3E}">
        <p14:creationId xmlns:p14="http://schemas.microsoft.com/office/powerpoint/2010/main" val="374830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BAC6D-39C9-4ADE-8AC2-2301489E8E3A}"/>
              </a:ext>
            </a:extLst>
          </p:cNvPr>
          <p:cNvSpPr>
            <a:spLocks noGrp="1"/>
          </p:cNvSpPr>
          <p:nvPr>
            <p:ph type="title"/>
          </p:nvPr>
        </p:nvSpPr>
        <p:spPr/>
        <p:txBody>
          <a:bodyPr/>
          <a:lstStyle/>
          <a:p>
            <a:r>
              <a:rPr lang="en-US" dirty="0"/>
              <a:t>Use SNP-seek</a:t>
            </a:r>
          </a:p>
        </p:txBody>
      </p:sp>
      <p:sp>
        <p:nvSpPr>
          <p:cNvPr id="4" name="Content Placeholder 3">
            <a:extLst>
              <a:ext uri="{FF2B5EF4-FFF2-40B4-BE49-F238E27FC236}">
                <a16:creationId xmlns:a16="http://schemas.microsoft.com/office/drawing/2014/main" id="{EA02ED7A-9540-46CF-9C89-1C8444410DF0}"/>
              </a:ext>
            </a:extLst>
          </p:cNvPr>
          <p:cNvSpPr>
            <a:spLocks noGrp="1"/>
          </p:cNvSpPr>
          <p:nvPr>
            <p:ph idx="1"/>
          </p:nvPr>
        </p:nvSpPr>
        <p:spPr>
          <a:xfrm>
            <a:off x="4497494" y="609600"/>
            <a:ext cx="8596668" cy="3880773"/>
          </a:xfrm>
        </p:spPr>
        <p:txBody>
          <a:bodyPr/>
          <a:lstStyle/>
          <a:p>
            <a:pPr marL="0" indent="0">
              <a:buNone/>
            </a:pPr>
            <a:r>
              <a:rPr lang="en-US" dirty="0">
                <a:hlinkClick r:id="rId2"/>
              </a:rPr>
              <a:t>https://snp-seek.irri.org/</a:t>
            </a:r>
            <a:endParaRPr lang="en-US" dirty="0"/>
          </a:p>
          <a:p>
            <a:pPr marL="0" indent="0">
              <a:buNone/>
            </a:pPr>
            <a:endParaRPr lang="en-US" dirty="0"/>
          </a:p>
        </p:txBody>
      </p:sp>
      <p:sp>
        <p:nvSpPr>
          <p:cNvPr id="2" name="Footer Placeholder 1">
            <a:extLst>
              <a:ext uri="{FF2B5EF4-FFF2-40B4-BE49-F238E27FC236}">
                <a16:creationId xmlns:a16="http://schemas.microsoft.com/office/drawing/2014/main" id="{F8515F41-A82D-4EC9-8709-294ECA5E4016}"/>
              </a:ext>
            </a:extLst>
          </p:cNvPr>
          <p:cNvSpPr>
            <a:spLocks noGrp="1"/>
          </p:cNvSpPr>
          <p:nvPr>
            <p:ph type="ftr" sz="quarter" idx="11"/>
          </p:nvPr>
        </p:nvSpPr>
        <p:spPr/>
        <p:txBody>
          <a:bodyPr/>
          <a:lstStyle/>
          <a:p>
            <a:r>
              <a:rPr lang="en-US"/>
              <a:t>GWAS workshop</a:t>
            </a:r>
          </a:p>
        </p:txBody>
      </p:sp>
      <p:pic>
        <p:nvPicPr>
          <p:cNvPr id="5" name="Picture 4">
            <a:extLst>
              <a:ext uri="{FF2B5EF4-FFF2-40B4-BE49-F238E27FC236}">
                <a16:creationId xmlns:a16="http://schemas.microsoft.com/office/drawing/2014/main" id="{CA5F2B84-B39F-4E19-B7AF-CE9BD60C4153}"/>
              </a:ext>
            </a:extLst>
          </p:cNvPr>
          <p:cNvPicPr>
            <a:picLocks noChangeAspect="1"/>
          </p:cNvPicPr>
          <p:nvPr/>
        </p:nvPicPr>
        <p:blipFill>
          <a:blip r:embed="rId3"/>
          <a:stretch>
            <a:fillRect/>
          </a:stretch>
        </p:blipFill>
        <p:spPr>
          <a:xfrm>
            <a:off x="853440" y="1389637"/>
            <a:ext cx="9448800" cy="5240832"/>
          </a:xfrm>
          <a:prstGeom prst="rect">
            <a:avLst/>
          </a:prstGeom>
        </p:spPr>
      </p:pic>
    </p:spTree>
    <p:extLst>
      <p:ext uri="{BB962C8B-B14F-4D97-AF65-F5344CB8AC3E}">
        <p14:creationId xmlns:p14="http://schemas.microsoft.com/office/powerpoint/2010/main" val="424579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74539-0CA7-43A0-8C29-316D3B2402E4}"/>
              </a:ext>
            </a:extLst>
          </p:cNvPr>
          <p:cNvSpPr>
            <a:spLocks noGrp="1"/>
          </p:cNvSpPr>
          <p:nvPr>
            <p:ph type="title"/>
          </p:nvPr>
        </p:nvSpPr>
        <p:spPr/>
        <p:txBody>
          <a:bodyPr/>
          <a:lstStyle/>
          <a:p>
            <a:r>
              <a:rPr lang="en-US" b="1" dirty="0"/>
              <a:t>There are many newer tools</a:t>
            </a:r>
            <a:br>
              <a:rPr lang="en-US" b="1" dirty="0"/>
            </a:br>
            <a:endParaRPr lang="en-US" dirty="0"/>
          </a:p>
        </p:txBody>
      </p:sp>
      <p:sp>
        <p:nvSpPr>
          <p:cNvPr id="3" name="Content Placeholder 2">
            <a:extLst>
              <a:ext uri="{FF2B5EF4-FFF2-40B4-BE49-F238E27FC236}">
                <a16:creationId xmlns:a16="http://schemas.microsoft.com/office/drawing/2014/main" id="{46ECA333-FF7D-4111-94CA-FBCB84D5F36B}"/>
              </a:ext>
            </a:extLst>
          </p:cNvPr>
          <p:cNvSpPr>
            <a:spLocks noGrp="1"/>
          </p:cNvSpPr>
          <p:nvPr>
            <p:ph idx="1"/>
          </p:nvPr>
        </p:nvSpPr>
        <p:spPr>
          <a:xfrm>
            <a:off x="575734" y="1432171"/>
            <a:ext cx="9889066" cy="4791753"/>
          </a:xfrm>
        </p:spPr>
        <p:txBody>
          <a:bodyPr>
            <a:normAutofit/>
          </a:bodyPr>
          <a:lstStyle/>
          <a:p>
            <a:r>
              <a:rPr lang="en-US" dirty="0"/>
              <a:t>However, if you master the old good </a:t>
            </a:r>
            <a:r>
              <a:rPr lang="en-US" dirty="0" err="1"/>
              <a:t>rrBLUP</a:t>
            </a:r>
            <a:r>
              <a:rPr lang="en-US" dirty="0"/>
              <a:t>, it will help understand the others</a:t>
            </a:r>
          </a:p>
          <a:p>
            <a:r>
              <a:rPr lang="en-US" dirty="0"/>
              <a:t>Now, exercise</a:t>
            </a:r>
          </a:p>
          <a:p>
            <a:pPr lvl="1"/>
            <a:r>
              <a:rPr lang="en-US" dirty="0"/>
              <a:t>Look at available phenotypes, select one and repeat the </a:t>
            </a:r>
            <a:r>
              <a:rPr lang="en-US" dirty="0" err="1"/>
              <a:t>excercies</a:t>
            </a:r>
            <a:r>
              <a:rPr lang="en-US" dirty="0"/>
              <a:t>.</a:t>
            </a:r>
          </a:p>
          <a:p>
            <a:pPr marL="457200" lvl="1" indent="0">
              <a:buNone/>
            </a:pPr>
            <a:r>
              <a:rPr lang="en-US" dirty="0"/>
              <a:t>"</a:t>
            </a:r>
            <a:r>
              <a:rPr lang="en-US" dirty="0" err="1"/>
              <a:t>Flowering.time.at.Arkansas</a:t>
            </a:r>
            <a:r>
              <a:rPr lang="en-US" dirty="0"/>
              <a:t>"      "</a:t>
            </a:r>
            <a:r>
              <a:rPr lang="en-US" dirty="0" err="1"/>
              <a:t>Flowering.time.at.Faridpur</a:t>
            </a:r>
            <a:r>
              <a:rPr lang="en-US" dirty="0"/>
              <a:t>"       "</a:t>
            </a:r>
            <a:r>
              <a:rPr lang="en-US" dirty="0" err="1"/>
              <a:t>Flowering.time.at.Aberdeen</a:t>
            </a:r>
            <a:r>
              <a:rPr lang="en-US" dirty="0"/>
              <a:t>"       "</a:t>
            </a:r>
            <a:r>
              <a:rPr lang="en-US" dirty="0" err="1"/>
              <a:t>FT.ratio.of.Arkansas.Aberdeen</a:t>
            </a:r>
            <a:r>
              <a:rPr lang="en-US" dirty="0"/>
              <a:t>"    "</a:t>
            </a:r>
            <a:r>
              <a:rPr lang="en-US" dirty="0" err="1"/>
              <a:t>FT.ratio.of.Faridpur.Aberdeen</a:t>
            </a:r>
            <a:r>
              <a:rPr lang="en-US" dirty="0"/>
              <a:t>"    "</a:t>
            </a:r>
            <a:r>
              <a:rPr lang="en-US" dirty="0" err="1"/>
              <a:t>Culm.habit</a:t>
            </a:r>
            <a:r>
              <a:rPr lang="en-US" dirty="0"/>
              <a:t>"                       "</a:t>
            </a:r>
            <a:r>
              <a:rPr lang="en-US" dirty="0" err="1"/>
              <a:t>Leaf.pubescence</a:t>
            </a:r>
            <a:r>
              <a:rPr lang="en-US" dirty="0"/>
              <a:t> </a:t>
            </a:r>
            <a:r>
              <a:rPr lang="en-US" dirty="0" err="1"/>
              <a:t>Flag.leaf.length</a:t>
            </a:r>
            <a:r>
              <a:rPr lang="en-US" dirty="0"/>
              <a:t>"     "</a:t>
            </a:r>
            <a:r>
              <a:rPr lang="en-US" dirty="0" err="1"/>
              <a:t>Flag.leaf.width</a:t>
            </a:r>
            <a:r>
              <a:rPr lang="en-US" dirty="0"/>
              <a:t>"        "</a:t>
            </a:r>
            <a:r>
              <a:rPr lang="en-US" dirty="0" err="1"/>
              <a:t>Awn.presence</a:t>
            </a:r>
            <a:r>
              <a:rPr lang="en-US" dirty="0"/>
              <a:t>"                    </a:t>
            </a:r>
          </a:p>
          <a:p>
            <a:pPr marL="457200" lvl="1" indent="0">
              <a:buNone/>
            </a:pPr>
            <a:r>
              <a:rPr lang="en-US" dirty="0"/>
              <a:t> "</a:t>
            </a:r>
            <a:r>
              <a:rPr lang="en-US" dirty="0" err="1"/>
              <a:t>Panicle.number.per.plant</a:t>
            </a:r>
            <a:r>
              <a:rPr lang="en-US" dirty="0"/>
              <a:t>"         "</a:t>
            </a:r>
            <a:r>
              <a:rPr lang="en-US" dirty="0" err="1"/>
              <a:t>Plant.height</a:t>
            </a:r>
            <a:r>
              <a:rPr lang="en-US" dirty="0"/>
              <a:t>"    "</a:t>
            </a:r>
            <a:r>
              <a:rPr lang="en-US" dirty="0" err="1"/>
              <a:t>Panicle.length</a:t>
            </a:r>
            <a:r>
              <a:rPr lang="en-US" dirty="0"/>
              <a:t>"     "</a:t>
            </a:r>
            <a:r>
              <a:rPr lang="en-US" dirty="0" err="1"/>
              <a:t>Primary.panicle.branch.number</a:t>
            </a:r>
            <a:r>
              <a:rPr lang="en-US" dirty="0"/>
              <a:t>"    "</a:t>
            </a:r>
            <a:r>
              <a:rPr lang="en-US" dirty="0" err="1"/>
              <a:t>Seed.number.per.panicle</a:t>
            </a:r>
            <a:r>
              <a:rPr lang="en-US" dirty="0"/>
              <a:t>"   "</a:t>
            </a:r>
            <a:r>
              <a:rPr lang="en-US" dirty="0" err="1"/>
              <a:t>Florets.per.panicle</a:t>
            </a:r>
            <a:r>
              <a:rPr lang="en-US" dirty="0"/>
              <a:t>" "</a:t>
            </a:r>
            <a:r>
              <a:rPr lang="en-US" dirty="0" err="1"/>
              <a:t>Panicle.fertility</a:t>
            </a:r>
            <a:r>
              <a:rPr lang="en-US" dirty="0"/>
              <a:t>"         "</a:t>
            </a:r>
            <a:r>
              <a:rPr lang="en-US" dirty="0" err="1"/>
              <a:t>Seed.length</a:t>
            </a:r>
            <a:r>
              <a:rPr lang="en-US" dirty="0"/>
              <a:t>"        "</a:t>
            </a:r>
            <a:r>
              <a:rPr lang="en-US" dirty="0" err="1"/>
              <a:t>Seed.width</a:t>
            </a:r>
            <a:r>
              <a:rPr lang="en-US" dirty="0"/>
              <a:t>" "</a:t>
            </a:r>
            <a:r>
              <a:rPr lang="en-US" dirty="0" err="1"/>
              <a:t>Seed.volume</a:t>
            </a:r>
            <a:r>
              <a:rPr lang="en-US" dirty="0"/>
              <a:t>"      "</a:t>
            </a:r>
            <a:r>
              <a:rPr lang="en-US" dirty="0" err="1"/>
              <a:t>Seed.surface.area</a:t>
            </a:r>
            <a:r>
              <a:rPr lang="en-US" dirty="0"/>
              <a:t>"      "</a:t>
            </a:r>
            <a:r>
              <a:rPr lang="en-US" dirty="0" err="1"/>
              <a:t>Brown.rice.seed.length</a:t>
            </a:r>
            <a:r>
              <a:rPr lang="en-US" dirty="0"/>
              <a:t>"          "</a:t>
            </a:r>
            <a:r>
              <a:rPr lang="en-US" dirty="0" err="1"/>
              <a:t>Brown.rice.seed.width</a:t>
            </a:r>
            <a:r>
              <a:rPr lang="en-US" dirty="0"/>
              <a:t>"    "</a:t>
            </a:r>
            <a:r>
              <a:rPr lang="en-US" dirty="0" err="1"/>
              <a:t>Brown.rice.surface.area</a:t>
            </a:r>
            <a:r>
              <a:rPr lang="en-US" dirty="0"/>
              <a:t>"          "</a:t>
            </a:r>
            <a:r>
              <a:rPr lang="en-US" dirty="0" err="1"/>
              <a:t>Brown.rice.volume</a:t>
            </a:r>
            <a:r>
              <a:rPr lang="en-US" dirty="0"/>
              <a:t>"                "</a:t>
            </a:r>
            <a:r>
              <a:rPr lang="en-US" dirty="0" err="1"/>
              <a:t>Seed.length.width.ratio</a:t>
            </a:r>
            <a:r>
              <a:rPr lang="en-US" dirty="0"/>
              <a:t>"          "</a:t>
            </a:r>
            <a:r>
              <a:rPr lang="en-US" dirty="0" err="1"/>
              <a:t>Brown.rice.length.width.ratio</a:t>
            </a:r>
            <a:r>
              <a:rPr lang="en-US" dirty="0"/>
              <a:t>"    "Seed.color”"</a:t>
            </a:r>
            <a:r>
              <a:rPr lang="en-US" dirty="0" err="1"/>
              <a:t>Pericarp.color</a:t>
            </a:r>
            <a:r>
              <a:rPr lang="en-US" dirty="0"/>
              <a:t>"       "</a:t>
            </a:r>
            <a:r>
              <a:rPr lang="en-US" dirty="0" err="1"/>
              <a:t>Straighthead.suseptability</a:t>
            </a:r>
            <a:r>
              <a:rPr lang="en-US" dirty="0"/>
              <a:t>"       "</a:t>
            </a:r>
            <a:r>
              <a:rPr lang="en-US" dirty="0" err="1"/>
              <a:t>Blast.resistance</a:t>
            </a:r>
            <a:r>
              <a:rPr lang="en-US" dirty="0"/>
              <a:t>"                </a:t>
            </a:r>
          </a:p>
          <a:p>
            <a:pPr marL="457200" lvl="1" indent="0">
              <a:buNone/>
            </a:pPr>
            <a:r>
              <a:rPr lang="en-US" dirty="0"/>
              <a:t>"</a:t>
            </a:r>
            <a:r>
              <a:rPr lang="en-US" dirty="0" err="1"/>
              <a:t>Amylose.content</a:t>
            </a:r>
            <a:r>
              <a:rPr lang="en-US" dirty="0"/>
              <a:t>"          "</a:t>
            </a:r>
            <a:r>
              <a:rPr lang="en-US" dirty="0" err="1"/>
              <a:t>Alkali.spreading.value</a:t>
            </a:r>
            <a:r>
              <a:rPr lang="en-US" dirty="0"/>
              <a:t>"           "</a:t>
            </a:r>
            <a:r>
              <a:rPr lang="en-US" dirty="0" err="1"/>
              <a:t>Protein.content</a:t>
            </a:r>
            <a:r>
              <a:rPr lang="en-US" dirty="0"/>
              <a:t>"                 </a:t>
            </a:r>
          </a:p>
          <a:p>
            <a:pPr marL="457200" lvl="1" indent="0">
              <a:buNone/>
            </a:pPr>
            <a:r>
              <a:rPr lang="en-US" dirty="0"/>
              <a:t>"Year07Flowering.time.at.Arkansas" "Year06Flowering.time.at.Arkansas"</a:t>
            </a:r>
          </a:p>
          <a:p>
            <a:endParaRPr lang="en-US" dirty="0"/>
          </a:p>
        </p:txBody>
      </p:sp>
      <p:sp>
        <p:nvSpPr>
          <p:cNvPr id="4" name="Footer Placeholder 3">
            <a:extLst>
              <a:ext uri="{FF2B5EF4-FFF2-40B4-BE49-F238E27FC236}">
                <a16:creationId xmlns:a16="http://schemas.microsoft.com/office/drawing/2014/main" id="{C022652E-5F0A-4435-B5F5-902DEAE93D5B}"/>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903409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 Population Structure (GPS) prediction approach</a:t>
            </a:r>
          </a:p>
        </p:txBody>
      </p:sp>
      <p:sp>
        <p:nvSpPr>
          <p:cNvPr id="3" name="Content Placeholder 2"/>
          <p:cNvSpPr>
            <a:spLocks noGrp="1"/>
          </p:cNvSpPr>
          <p:nvPr>
            <p:ph idx="1"/>
          </p:nvPr>
        </p:nvSpPr>
        <p:spPr/>
        <p:txBody>
          <a:bodyPr/>
          <a:lstStyle/>
          <a:p>
            <a:pPr marL="0" indent="0">
              <a:buNone/>
            </a:pPr>
            <a:r>
              <a:rPr lang="en-US" dirty="0"/>
              <a:t>Infer position of the origin of an individual from whole-genome collection of ancestry-informative markers</a:t>
            </a:r>
          </a:p>
        </p:txBody>
      </p:sp>
      <p:pic>
        <p:nvPicPr>
          <p:cNvPr id="4" name="Content Placeholder 6"/>
          <p:cNvPicPr>
            <a:picLocks noChangeAspect="1"/>
          </p:cNvPicPr>
          <p:nvPr/>
        </p:nvPicPr>
        <p:blipFill>
          <a:blip r:embed="rId2"/>
          <a:stretch>
            <a:fillRect/>
          </a:stretch>
        </p:blipFill>
        <p:spPr bwMode="auto">
          <a:xfrm>
            <a:off x="7262655" y="3165232"/>
            <a:ext cx="3182829" cy="227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3"/>
          <a:stretch>
            <a:fillRect/>
          </a:stretch>
        </p:blipFill>
        <p:spPr>
          <a:xfrm>
            <a:off x="1981200" y="3563510"/>
            <a:ext cx="2236092" cy="1873336"/>
          </a:xfrm>
          <a:prstGeom prst="rect">
            <a:avLst/>
          </a:prstGeom>
        </p:spPr>
      </p:pic>
      <p:pic>
        <p:nvPicPr>
          <p:cNvPr id="9" name="Picture 8"/>
          <p:cNvPicPr>
            <a:picLocks noChangeAspect="1"/>
          </p:cNvPicPr>
          <p:nvPr/>
        </p:nvPicPr>
        <p:blipFill>
          <a:blip r:embed="rId4"/>
          <a:stretch>
            <a:fillRect/>
          </a:stretch>
        </p:blipFill>
        <p:spPr>
          <a:xfrm>
            <a:off x="4708121" y="3228926"/>
            <a:ext cx="1852112" cy="2542505"/>
          </a:xfrm>
          <a:prstGeom prst="rect">
            <a:avLst/>
          </a:prstGeom>
        </p:spPr>
      </p:pic>
      <p:sp>
        <p:nvSpPr>
          <p:cNvPr id="10" name="Right Arrow 9"/>
          <p:cNvSpPr/>
          <p:nvPr/>
        </p:nvSpPr>
        <p:spPr>
          <a:xfrm>
            <a:off x="4112456" y="4600136"/>
            <a:ext cx="436099" cy="4079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6716918" y="4500178"/>
            <a:ext cx="436099" cy="40796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ooter Placeholder 11">
            <a:extLst>
              <a:ext uri="{FF2B5EF4-FFF2-40B4-BE49-F238E27FC236}">
                <a16:creationId xmlns:a16="http://schemas.microsoft.com/office/drawing/2014/main" id="{3D553D51-6F92-4F5C-A614-D3A5554B3CF4}"/>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614646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1676400" y="685800"/>
            <a:ext cx="86868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2000" dirty="0">
                <a:effectLst>
                  <a:outerShdw blurRad="50800" dist="38100" dir="2700000" algn="tl" rotWithShape="0">
                    <a:prstClr val="black">
                      <a:alpha val="40000"/>
                    </a:prstClr>
                  </a:outerShdw>
                </a:effectLst>
                <a:latin typeface="Times New Roman" pitchFamily="18" charset="0"/>
                <a:ea typeface="Calibri" pitchFamily="34" charset="0"/>
                <a:cs typeface="Times New Roman" pitchFamily="18" charset="0"/>
              </a:rPr>
              <a:t>To infer population structure from genotype data, it is necessary to first reduce the dimensionality of the dataset due to the thousands of SNPs it encompasses. </a:t>
            </a:r>
          </a:p>
        </p:txBody>
      </p:sp>
      <p:sp>
        <p:nvSpPr>
          <p:cNvPr id="5" name="TextBox 4"/>
          <p:cNvSpPr txBox="1"/>
          <p:nvPr/>
        </p:nvSpPr>
        <p:spPr>
          <a:xfrm>
            <a:off x="1524001" y="0"/>
            <a:ext cx="4520981" cy="553998"/>
          </a:xfrm>
          <a:prstGeom prst="rect">
            <a:avLst/>
          </a:prstGeom>
          <a:noFill/>
        </p:spPr>
        <p:txBody>
          <a:bodyPr wrap="none" rtlCol="0">
            <a:spAutoFit/>
          </a:bodyPr>
          <a:lstStyle/>
          <a:p>
            <a:r>
              <a:rPr lang="en-US" sz="30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From SNPs to Admixture</a:t>
            </a:r>
          </a:p>
        </p:txBody>
      </p:sp>
      <p:pic>
        <p:nvPicPr>
          <p:cNvPr id="73729" name="Picture 1"/>
          <p:cNvPicPr>
            <a:picLocks noChangeAspect="1" noChangeArrowheads="1"/>
          </p:cNvPicPr>
          <p:nvPr/>
        </p:nvPicPr>
        <p:blipFill>
          <a:blip r:embed="rId3" cstate="print"/>
          <a:srcRect/>
          <a:stretch>
            <a:fillRect/>
          </a:stretch>
        </p:blipFill>
        <p:spPr bwMode="auto">
          <a:xfrm>
            <a:off x="1885950" y="1874335"/>
            <a:ext cx="8096250" cy="609600"/>
          </a:xfrm>
          <a:prstGeom prst="rect">
            <a:avLst/>
          </a:prstGeom>
          <a:ln w="3175" cap="sq">
            <a:solidFill>
              <a:schemeClr val="accent6">
                <a:lumMod val="75000"/>
              </a:schemeClr>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6553201" y="1329646"/>
            <a:ext cx="2084225" cy="369332"/>
          </a:xfrm>
          <a:prstGeom prst="rect">
            <a:avLst/>
          </a:prstGeom>
          <a:noFill/>
        </p:spPr>
        <p:txBody>
          <a:bodyPr wrap="none" rtlCol="0">
            <a:spAutoFit/>
          </a:bodyPr>
          <a:lstStyle/>
          <a:p>
            <a:r>
              <a:rPr lang="en-US" dirty="0">
                <a:solidFill>
                  <a:srgbClr val="00B050"/>
                </a:solidFill>
              </a:rPr>
              <a:t>Thousands of SNPs</a:t>
            </a:r>
          </a:p>
        </p:txBody>
      </p:sp>
      <p:sp>
        <p:nvSpPr>
          <p:cNvPr id="8" name="Right Brace 7"/>
          <p:cNvSpPr/>
          <p:nvPr/>
        </p:nvSpPr>
        <p:spPr>
          <a:xfrm rot="16200000">
            <a:off x="6509455" y="-1632655"/>
            <a:ext cx="304800" cy="646571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76019704"/>
              </p:ext>
            </p:extLst>
          </p:nvPr>
        </p:nvGraphicFramePr>
        <p:xfrm>
          <a:off x="1177488" y="3148207"/>
          <a:ext cx="10442430" cy="1239073"/>
        </p:xfrm>
        <a:graphic>
          <a:graphicData uri="http://schemas.openxmlformats.org/drawingml/2006/table">
            <a:tbl>
              <a:tblPr>
                <a:tableStyleId>{5C22544A-7EE6-4342-B048-85BDC9FD1C3A}</a:tableStyleId>
              </a:tblPr>
              <a:tblGrid>
                <a:gridCol w="1044243">
                  <a:extLst>
                    <a:ext uri="{9D8B030D-6E8A-4147-A177-3AD203B41FA5}">
                      <a16:colId xmlns:a16="http://schemas.microsoft.com/office/drawing/2014/main" val="20000"/>
                    </a:ext>
                  </a:extLst>
                </a:gridCol>
                <a:gridCol w="1044243">
                  <a:extLst>
                    <a:ext uri="{9D8B030D-6E8A-4147-A177-3AD203B41FA5}">
                      <a16:colId xmlns:a16="http://schemas.microsoft.com/office/drawing/2014/main" val="20001"/>
                    </a:ext>
                  </a:extLst>
                </a:gridCol>
                <a:gridCol w="1044243">
                  <a:extLst>
                    <a:ext uri="{9D8B030D-6E8A-4147-A177-3AD203B41FA5}">
                      <a16:colId xmlns:a16="http://schemas.microsoft.com/office/drawing/2014/main" val="20002"/>
                    </a:ext>
                  </a:extLst>
                </a:gridCol>
                <a:gridCol w="1044243">
                  <a:extLst>
                    <a:ext uri="{9D8B030D-6E8A-4147-A177-3AD203B41FA5}">
                      <a16:colId xmlns:a16="http://schemas.microsoft.com/office/drawing/2014/main" val="20003"/>
                    </a:ext>
                  </a:extLst>
                </a:gridCol>
                <a:gridCol w="1044243">
                  <a:extLst>
                    <a:ext uri="{9D8B030D-6E8A-4147-A177-3AD203B41FA5}">
                      <a16:colId xmlns:a16="http://schemas.microsoft.com/office/drawing/2014/main" val="20004"/>
                    </a:ext>
                  </a:extLst>
                </a:gridCol>
                <a:gridCol w="1044243">
                  <a:extLst>
                    <a:ext uri="{9D8B030D-6E8A-4147-A177-3AD203B41FA5}">
                      <a16:colId xmlns:a16="http://schemas.microsoft.com/office/drawing/2014/main" val="20005"/>
                    </a:ext>
                  </a:extLst>
                </a:gridCol>
                <a:gridCol w="1044243">
                  <a:extLst>
                    <a:ext uri="{9D8B030D-6E8A-4147-A177-3AD203B41FA5}">
                      <a16:colId xmlns:a16="http://schemas.microsoft.com/office/drawing/2014/main" val="20006"/>
                    </a:ext>
                  </a:extLst>
                </a:gridCol>
                <a:gridCol w="1044243">
                  <a:extLst>
                    <a:ext uri="{9D8B030D-6E8A-4147-A177-3AD203B41FA5}">
                      <a16:colId xmlns:a16="http://schemas.microsoft.com/office/drawing/2014/main" val="20007"/>
                    </a:ext>
                  </a:extLst>
                </a:gridCol>
                <a:gridCol w="1044243">
                  <a:extLst>
                    <a:ext uri="{9D8B030D-6E8A-4147-A177-3AD203B41FA5}">
                      <a16:colId xmlns:a16="http://schemas.microsoft.com/office/drawing/2014/main" val="20008"/>
                    </a:ext>
                  </a:extLst>
                </a:gridCol>
                <a:gridCol w="1044243">
                  <a:extLst>
                    <a:ext uri="{9D8B030D-6E8A-4147-A177-3AD203B41FA5}">
                      <a16:colId xmlns:a16="http://schemas.microsoft.com/office/drawing/2014/main" val="20009"/>
                    </a:ext>
                  </a:extLst>
                </a:gridCol>
              </a:tblGrid>
              <a:tr h="337359">
                <a:tc>
                  <a:txBody>
                    <a:bodyPr/>
                    <a:lstStyle/>
                    <a:p>
                      <a:pPr algn="l" fontAlgn="b"/>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North East</a:t>
                      </a:r>
                    </a:p>
                    <a:p>
                      <a:pPr algn="l" fontAlgn="b"/>
                      <a:r>
                        <a:rPr lang="en-US" sz="1000" u="none" strike="noStrike" dirty="0">
                          <a:effectLst/>
                          <a:latin typeface="+mn-lt"/>
                        </a:rPr>
                        <a:t>Asian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Mediterranean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South African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South West Asian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Native American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a:effectLst/>
                          <a:latin typeface="+mn-lt"/>
                        </a:rPr>
                        <a:t>Oceanian</a:t>
                      </a:r>
                      <a:endParaRPr lang="en-US" sz="1000" b="0" i="0" u="none" strike="noStrike">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South East Asian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Northern</a:t>
                      </a:r>
                    </a:p>
                    <a:p>
                      <a:pPr algn="l" fontAlgn="b"/>
                      <a:r>
                        <a:rPr lang="en-US" sz="1000" u="none" strike="noStrike" dirty="0">
                          <a:effectLst/>
                          <a:latin typeface="+mn-lt"/>
                        </a:rPr>
                        <a:t>European</a:t>
                      </a:r>
                      <a:endParaRPr lang="en-US" sz="1000" b="0" i="0" u="none" strike="noStrike" dirty="0">
                        <a:solidFill>
                          <a:srgbClr val="000000"/>
                        </a:solidFill>
                        <a:effectLst/>
                        <a:latin typeface="+mn-lt"/>
                      </a:endParaRPr>
                    </a:p>
                  </a:txBody>
                  <a:tcPr marL="9525" marR="9525" marT="9525" marB="0" anchor="b"/>
                </a:tc>
                <a:tc>
                  <a:txBody>
                    <a:bodyPr/>
                    <a:lstStyle/>
                    <a:p>
                      <a:pPr algn="l" fontAlgn="b"/>
                      <a:r>
                        <a:rPr lang="en-US" sz="1000" u="none" strike="noStrike" dirty="0">
                          <a:effectLst/>
                          <a:latin typeface="+mn-lt"/>
                        </a:rPr>
                        <a:t>Sub-Saharan</a:t>
                      </a:r>
                    </a:p>
                    <a:p>
                      <a:pPr algn="l" fontAlgn="b"/>
                      <a:r>
                        <a:rPr lang="en-US" sz="1000" u="none" strike="noStrike" dirty="0">
                          <a:effectLst/>
                          <a:latin typeface="+mn-lt"/>
                        </a:rPr>
                        <a:t>African</a:t>
                      </a:r>
                      <a:endParaRPr lang="en-US"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0"/>
                  </a:ext>
                </a:extLst>
              </a:tr>
              <a:tr h="337359">
                <a:tc>
                  <a:txBody>
                    <a:bodyPr/>
                    <a:lstStyle/>
                    <a:p>
                      <a:pPr algn="l" fontAlgn="b"/>
                      <a:r>
                        <a:rPr lang="en-US" sz="1000" u="none" strike="noStrike" dirty="0">
                          <a:effectLst/>
                          <a:latin typeface="+mn-lt"/>
                        </a:rPr>
                        <a:t>HGDP00985                 </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0.5253</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0.0202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0.2222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0.0404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dirty="0">
                          <a:effectLst/>
                          <a:latin typeface="+mn-lt"/>
                        </a:rPr>
                        <a:t>0.0101</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0.0101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0.1717</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1"/>
                  </a:ext>
                </a:extLst>
              </a:tr>
              <a:tr h="337359">
                <a:tc>
                  <a:txBody>
                    <a:bodyPr/>
                    <a:lstStyle/>
                    <a:p>
                      <a:pPr algn="l" fontAlgn="b"/>
                      <a:r>
                        <a:rPr lang="en-US" sz="1000" u="none" strike="noStrike" dirty="0">
                          <a:effectLst/>
                          <a:latin typeface="+mn-lt"/>
                        </a:rPr>
                        <a:t>HGDP01094</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0.03</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0.83</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0.05</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extLst>
                  <a:ext uri="{0D108BD9-81ED-4DB2-BD59-A6C34878D82A}">
                    <a16:rowId xmlns:a16="http://schemas.microsoft.com/office/drawing/2014/main" val="10002"/>
                  </a:ext>
                </a:extLst>
              </a:tr>
              <a:tr h="226996">
                <a:tc>
                  <a:txBody>
                    <a:bodyPr/>
                    <a:lstStyle/>
                    <a:p>
                      <a:pPr algn="l" fontAlgn="b"/>
                      <a:r>
                        <a:rPr lang="en-US" sz="1000" u="none" strike="noStrike" dirty="0">
                          <a:effectLst/>
                          <a:latin typeface="+mn-lt"/>
                        </a:rPr>
                        <a:t>HGDP00982</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0.0102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0.1531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0.0306</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0.0714</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dirty="0">
                          <a:effectLst/>
                          <a:latin typeface="+mn-lt"/>
                        </a:rPr>
                        <a:t>0.0408</a:t>
                      </a:r>
                      <a:endParaRPr lang="en-US" sz="1000" b="0" i="0" u="none" strike="noStrike" dirty="0">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0.0102</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a:effectLst/>
                          <a:latin typeface="+mn-lt"/>
                        </a:rPr>
                        <a:t>0.2041</a:t>
                      </a:r>
                      <a:endParaRPr lang="en-US" sz="1000" b="0" i="0" u="none" strike="noStrike">
                        <a:solidFill>
                          <a:srgbClr val="000000"/>
                        </a:solidFill>
                        <a:effectLst/>
                        <a:latin typeface="+mn-lt"/>
                      </a:endParaRPr>
                    </a:p>
                  </a:txBody>
                  <a:tcPr marL="9525" marR="9525" marT="9525" marB="0" anchor="b"/>
                </a:tc>
                <a:tc>
                  <a:txBody>
                    <a:bodyPr/>
                    <a:lstStyle/>
                    <a:p>
                      <a:pPr algn="r" fontAlgn="b"/>
                      <a:r>
                        <a:rPr lang="en-US" sz="1000" u="none" strike="noStrike" dirty="0">
                          <a:effectLst/>
                          <a:latin typeface="+mn-lt"/>
                        </a:rPr>
                        <a:t>0.4796</a:t>
                      </a:r>
                      <a:endParaRPr lang="en-US" sz="1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0003"/>
                  </a:ext>
                </a:extLst>
              </a:tr>
            </a:tbl>
          </a:graphicData>
        </a:graphic>
      </p:graphicFrame>
      <p:sp>
        <p:nvSpPr>
          <p:cNvPr id="4" name="Down Arrow 3"/>
          <p:cNvSpPr/>
          <p:nvPr/>
        </p:nvSpPr>
        <p:spPr>
          <a:xfrm>
            <a:off x="5257800" y="2492569"/>
            <a:ext cx="533400" cy="609600"/>
          </a:xfrm>
          <a:prstGeom prst="down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50000" t="50000" r="50000" b="50000"/>
                </a:path>
                <a:tileRect/>
              </a:gradFill>
            </a:endParaRPr>
          </a:p>
        </p:txBody>
      </p:sp>
      <p:sp>
        <p:nvSpPr>
          <p:cNvPr id="6" name="TextBox 5"/>
          <p:cNvSpPr txBox="1"/>
          <p:nvPr/>
        </p:nvSpPr>
        <p:spPr>
          <a:xfrm>
            <a:off x="5982021" y="2624657"/>
            <a:ext cx="1359668" cy="369332"/>
          </a:xfrm>
          <a:prstGeom prst="rect">
            <a:avLst/>
          </a:prstGeom>
          <a:noFill/>
        </p:spPr>
        <p:txBody>
          <a:bodyPr wrap="none" rtlCol="0">
            <a:spAutoFit/>
          </a:bodyPr>
          <a:lstStyle/>
          <a:p>
            <a:r>
              <a:rPr lang="en-US" dirty="0"/>
              <a:t>ADMIXTURE</a:t>
            </a:r>
          </a:p>
        </p:txBody>
      </p:sp>
      <p:pic>
        <p:nvPicPr>
          <p:cNvPr id="1026" name="Picture 2" descr="Admxitur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0" y="4856204"/>
            <a:ext cx="4234089" cy="1974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083444" y="5682291"/>
            <a:ext cx="6084711" cy="1200329"/>
          </a:xfrm>
          <a:prstGeom prst="rect">
            <a:avLst/>
          </a:prstGeom>
          <a:solidFill>
            <a:schemeClr val="accent2">
              <a:lumMod val="75000"/>
            </a:schemeClr>
          </a:solidFill>
        </p:spPr>
        <p:txBody>
          <a:bodyPr wrap="square" rtlCol="0">
            <a:spAutoFit/>
          </a:bodyPr>
          <a:lstStyle/>
          <a:p>
            <a:r>
              <a:rPr lang="en-US" dirty="0"/>
              <a:t>Admixture proportions in geographically adjacent populations, such as Italian and Greeks, and populations sharing similar history, like British and Germans,  are similar.</a:t>
            </a:r>
          </a:p>
        </p:txBody>
      </p:sp>
      <p:sp>
        <p:nvSpPr>
          <p:cNvPr id="9" name="Footer Placeholder 8">
            <a:extLst>
              <a:ext uri="{FF2B5EF4-FFF2-40B4-BE49-F238E27FC236}">
                <a16:creationId xmlns:a16="http://schemas.microsoft.com/office/drawing/2014/main" id="{AA0BC69A-225E-45C1-BD59-4D368AA68194}"/>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41683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anim calcmode="lin" valueType="num">
                                      <p:cBhvr>
                                        <p:cTn id="8" dur="2000" fill="hold"/>
                                        <p:tgtEl>
                                          <p:spTgt spid="1026"/>
                                        </p:tgtEl>
                                        <p:attrNameLst>
                                          <p:attrName>ppt_w</p:attrName>
                                        </p:attrNameLst>
                                      </p:cBhvr>
                                      <p:tavLst>
                                        <p:tav tm="0" fmla="#ppt_w*sin(2.5*pi*$)">
                                          <p:val>
                                            <p:fltVal val="0"/>
                                          </p:val>
                                        </p:tav>
                                        <p:tav tm="100000">
                                          <p:val>
                                            <p:fltVal val="1"/>
                                          </p:val>
                                        </p:tav>
                                      </p:tavLst>
                                    </p:anim>
                                    <p:anim calcmode="lin" valueType="num">
                                      <p:cBhvr>
                                        <p:cTn id="9" dur="2000" fill="hold"/>
                                        <p:tgtEl>
                                          <p:spTgt spid="1026"/>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25292" y="0"/>
            <a:ext cx="9142708" cy="6858000"/>
          </a:xfrm>
          <a:prstGeom prst="rect">
            <a:avLst/>
          </a:prstGeom>
          <a:noFill/>
          <a:ln w="9525">
            <a:noFill/>
            <a:miter lim="800000"/>
            <a:headEnd/>
            <a:tailEnd/>
          </a:ln>
        </p:spPr>
      </p:pic>
      <p:sp>
        <p:nvSpPr>
          <p:cNvPr id="4" name="Footer Placeholder 3">
            <a:extLst>
              <a:ext uri="{FF2B5EF4-FFF2-40B4-BE49-F238E27FC236}">
                <a16:creationId xmlns:a16="http://schemas.microsoft.com/office/drawing/2014/main" id="{3CF87B4B-63E4-46B7-A958-B0B42C3EA23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682718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Isosceles Triangle 2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02204CA-5C42-42D5-A04A-E396788CDAA7}"/>
              </a:ext>
            </a:extLst>
          </p:cNvPr>
          <p:cNvSpPr>
            <a:spLocks noGrp="1"/>
          </p:cNvSpPr>
          <p:nvPr>
            <p:ph type="title"/>
          </p:nvPr>
        </p:nvSpPr>
        <p:spPr>
          <a:xfrm>
            <a:off x="6249841" y="137596"/>
            <a:ext cx="4203045" cy="1375608"/>
          </a:xfrm>
        </p:spPr>
        <p:txBody>
          <a:bodyPr anchor="ctr">
            <a:normAutofit/>
          </a:bodyPr>
          <a:lstStyle/>
          <a:p>
            <a:r>
              <a:rPr lang="en-US" dirty="0">
                <a:solidFill>
                  <a:srgbClr val="FF0000"/>
                </a:solidFill>
              </a:rPr>
              <a:t>GWAS</a:t>
            </a:r>
          </a:p>
        </p:txBody>
      </p:sp>
      <p:sp>
        <p:nvSpPr>
          <p:cNvPr id="3" name="Content Placeholder 2">
            <a:extLst>
              <a:ext uri="{FF2B5EF4-FFF2-40B4-BE49-F238E27FC236}">
                <a16:creationId xmlns:a16="http://schemas.microsoft.com/office/drawing/2014/main" id="{D2DD8E93-63B0-4D25-B9FB-7CCAFBF74C6C}"/>
              </a:ext>
            </a:extLst>
          </p:cNvPr>
          <p:cNvSpPr>
            <a:spLocks noGrp="1"/>
          </p:cNvSpPr>
          <p:nvPr>
            <p:ph idx="1"/>
          </p:nvPr>
        </p:nvSpPr>
        <p:spPr>
          <a:xfrm>
            <a:off x="324148" y="137596"/>
            <a:ext cx="3973943" cy="3440110"/>
          </a:xfrm>
        </p:spPr>
        <p:txBody>
          <a:bodyPr>
            <a:noAutofit/>
          </a:bodyPr>
          <a:lstStyle/>
          <a:p>
            <a:pPr marL="0" indent="0">
              <a:lnSpc>
                <a:spcPct val="90000"/>
              </a:lnSpc>
              <a:buNone/>
            </a:pPr>
            <a:r>
              <a:rPr lang="en-US" sz="2400" dirty="0">
                <a:solidFill>
                  <a:schemeClr val="bg1"/>
                </a:solidFill>
              </a:rPr>
              <a:t>Ridge regression using </a:t>
            </a:r>
            <a:r>
              <a:rPr lang="en-US" sz="2400" dirty="0" err="1">
                <a:solidFill>
                  <a:schemeClr val="bg1"/>
                </a:solidFill>
              </a:rPr>
              <a:t>rrBLUP</a:t>
            </a:r>
            <a:r>
              <a:rPr lang="en-US" sz="2400" dirty="0">
                <a:solidFill>
                  <a:schemeClr val="bg1"/>
                </a:solidFill>
              </a:rPr>
              <a:t> package</a:t>
            </a:r>
          </a:p>
          <a:p>
            <a:pPr marL="0" indent="0">
              <a:lnSpc>
                <a:spcPct val="90000"/>
              </a:lnSpc>
              <a:buNone/>
            </a:pPr>
            <a:r>
              <a:rPr lang="da-DK" sz="2400" dirty="0">
                <a:solidFill>
                  <a:schemeClr val="bg1"/>
                </a:solidFill>
              </a:rPr>
              <a:t>Ridge regression BLUP (Meuwissen et al. 2001)</a:t>
            </a:r>
          </a:p>
          <a:p>
            <a:pPr marL="0" indent="0">
              <a:lnSpc>
                <a:spcPct val="90000"/>
              </a:lnSpc>
              <a:buNone/>
            </a:pPr>
            <a:r>
              <a:rPr lang="en-US" sz="2400" dirty="0">
                <a:solidFill>
                  <a:schemeClr val="bg1"/>
                </a:solidFill>
                <a:hlinkClick r:id="rId2"/>
              </a:rPr>
              <a:t>https://rdrr.io/cran/rrBLUP/man/GWAS.html</a:t>
            </a:r>
            <a:endParaRPr lang="en-US" sz="2400" dirty="0">
              <a:solidFill>
                <a:schemeClr val="bg1"/>
              </a:solidFill>
            </a:endParaRPr>
          </a:p>
          <a:p>
            <a:pPr marL="0" indent="0">
              <a:lnSpc>
                <a:spcPct val="90000"/>
              </a:lnSpc>
              <a:buNone/>
            </a:pPr>
            <a:r>
              <a:rPr lang="en-US" sz="2400" dirty="0">
                <a:solidFill>
                  <a:schemeClr val="bg1"/>
                </a:solidFill>
                <a:latin typeface="Arial"/>
                <a:cs typeface="Arial"/>
              </a:rPr>
              <a:t>Marker effects</a:t>
            </a:r>
            <a:r>
              <a:rPr lang="en-US" sz="2400" spc="-75" dirty="0">
                <a:solidFill>
                  <a:schemeClr val="bg1"/>
                </a:solidFill>
                <a:latin typeface="Arial"/>
                <a:cs typeface="Arial"/>
              </a:rPr>
              <a:t> </a:t>
            </a:r>
            <a:r>
              <a:rPr lang="en-US" sz="2400" dirty="0">
                <a:solidFill>
                  <a:schemeClr val="bg1"/>
                </a:solidFill>
                <a:latin typeface="Arial"/>
                <a:cs typeface="Arial"/>
              </a:rPr>
              <a:t>model</a:t>
            </a:r>
            <a:endParaRPr lang="en-US" sz="2400" dirty="0">
              <a:solidFill>
                <a:schemeClr val="bg1"/>
              </a:solidFill>
            </a:endParaRPr>
          </a:p>
          <a:p>
            <a:pPr marL="0" indent="0">
              <a:lnSpc>
                <a:spcPct val="90000"/>
              </a:lnSpc>
              <a:buNone/>
            </a:pPr>
            <a:r>
              <a:rPr lang="en-US" sz="2400" dirty="0">
                <a:solidFill>
                  <a:schemeClr val="bg1"/>
                </a:solidFill>
              </a:rPr>
              <a:t>Y – data vector</a:t>
            </a:r>
          </a:p>
          <a:p>
            <a:pPr marL="0" indent="0">
              <a:lnSpc>
                <a:spcPct val="90000"/>
              </a:lnSpc>
              <a:buNone/>
            </a:pPr>
            <a:r>
              <a:rPr lang="en-US" sz="2400" spc="15" dirty="0">
                <a:solidFill>
                  <a:schemeClr val="bg1"/>
                </a:solidFill>
                <a:latin typeface="Times New Roman"/>
                <a:cs typeface="Times New Roman"/>
              </a:rPr>
              <a:t>µ</a:t>
            </a:r>
            <a:r>
              <a:rPr lang="en-US" sz="2400" dirty="0">
                <a:solidFill>
                  <a:schemeClr val="bg1"/>
                </a:solidFill>
              </a:rPr>
              <a:t> - overall mean</a:t>
            </a:r>
          </a:p>
          <a:p>
            <a:pPr marL="0" indent="0">
              <a:lnSpc>
                <a:spcPct val="90000"/>
              </a:lnSpc>
              <a:buNone/>
            </a:pPr>
            <a:r>
              <a:rPr lang="en-US" sz="2400" dirty="0">
                <a:solidFill>
                  <a:schemeClr val="bg1"/>
                </a:solidFill>
              </a:rPr>
              <a:t>1 – vector of 1s</a:t>
            </a:r>
          </a:p>
          <a:p>
            <a:pPr marL="0" indent="0">
              <a:lnSpc>
                <a:spcPct val="90000"/>
              </a:lnSpc>
              <a:buNone/>
            </a:pPr>
            <a:r>
              <a:rPr lang="en-US" sz="2400" spc="80" dirty="0">
                <a:solidFill>
                  <a:schemeClr val="bg1"/>
                </a:solidFill>
                <a:latin typeface="Times New Roman"/>
                <a:cs typeface="Times New Roman"/>
              </a:rPr>
              <a:t>X</a:t>
            </a:r>
            <a:r>
              <a:rPr lang="en-US" sz="2400" i="1" baseline="-24509" dirty="0">
                <a:solidFill>
                  <a:schemeClr val="bg1"/>
                </a:solidFill>
                <a:latin typeface="Times New Roman"/>
                <a:cs typeface="Times New Roman"/>
              </a:rPr>
              <a:t>i</a:t>
            </a:r>
            <a:r>
              <a:rPr lang="en-US" sz="2400" i="1" spc="-120" baseline="-24509" dirty="0">
                <a:solidFill>
                  <a:schemeClr val="bg1"/>
                </a:solidFill>
                <a:latin typeface="Times New Roman"/>
                <a:cs typeface="Times New Roman"/>
              </a:rPr>
              <a:t>  </a:t>
            </a:r>
            <a:r>
              <a:rPr lang="en-US" sz="2400" dirty="0">
                <a:solidFill>
                  <a:schemeClr val="bg1"/>
                </a:solidFill>
              </a:rPr>
              <a:t> - design matrix</a:t>
            </a:r>
            <a:endParaRPr lang="en-US" sz="2400" i="1" spc="-120" baseline="-24509" dirty="0">
              <a:solidFill>
                <a:schemeClr val="bg1"/>
              </a:solidFill>
              <a:latin typeface="Times New Roman"/>
              <a:cs typeface="Times New Roman"/>
            </a:endParaRPr>
          </a:p>
          <a:p>
            <a:pPr marL="0" indent="0">
              <a:lnSpc>
                <a:spcPct val="90000"/>
              </a:lnSpc>
              <a:buNone/>
            </a:pPr>
            <a:r>
              <a:rPr lang="en-US" sz="2400" dirty="0">
                <a:solidFill>
                  <a:schemeClr val="bg1"/>
                </a:solidFill>
              </a:rPr>
              <a:t>g – genetics effect of the </a:t>
            </a:r>
            <a:r>
              <a:rPr lang="en-US" sz="2400" dirty="0" err="1">
                <a:solidFill>
                  <a:schemeClr val="bg1"/>
                </a:solidFill>
              </a:rPr>
              <a:t>i</a:t>
            </a:r>
            <a:r>
              <a:rPr lang="en-US" sz="2400" baseline="30000" dirty="0" err="1">
                <a:solidFill>
                  <a:schemeClr val="bg1"/>
                </a:solidFill>
              </a:rPr>
              <a:t>th</a:t>
            </a:r>
            <a:r>
              <a:rPr lang="en-US" sz="2400" dirty="0">
                <a:solidFill>
                  <a:schemeClr val="bg1"/>
                </a:solidFill>
              </a:rPr>
              <a:t> marker</a:t>
            </a:r>
          </a:p>
          <a:p>
            <a:pPr marL="0" indent="0">
              <a:lnSpc>
                <a:spcPct val="90000"/>
              </a:lnSpc>
              <a:buNone/>
            </a:pPr>
            <a:r>
              <a:rPr lang="en-US" sz="2400" dirty="0">
                <a:solidFill>
                  <a:schemeClr val="bg1"/>
                </a:solidFill>
              </a:rPr>
              <a:t>e - error</a:t>
            </a:r>
          </a:p>
        </p:txBody>
      </p:sp>
      <p:pic>
        <p:nvPicPr>
          <p:cNvPr id="12" name="Picture 11">
            <a:extLst>
              <a:ext uri="{FF2B5EF4-FFF2-40B4-BE49-F238E27FC236}">
                <a16:creationId xmlns:a16="http://schemas.microsoft.com/office/drawing/2014/main" id="{BAADB521-5B0F-4A67-B1AD-0D8D5B9786B3}"/>
              </a:ext>
            </a:extLst>
          </p:cNvPr>
          <p:cNvPicPr>
            <a:picLocks noChangeAspect="1"/>
          </p:cNvPicPr>
          <p:nvPr/>
        </p:nvPicPr>
        <p:blipFill>
          <a:blip r:embed="rId3"/>
          <a:stretch>
            <a:fillRect/>
          </a:stretch>
        </p:blipFill>
        <p:spPr>
          <a:xfrm>
            <a:off x="6096001" y="1665604"/>
            <a:ext cx="5143500" cy="3514276"/>
          </a:xfrm>
          <a:prstGeom prst="rect">
            <a:avLst/>
          </a:prstGeom>
        </p:spPr>
      </p:pic>
      <p:sp>
        <p:nvSpPr>
          <p:cNvPr id="8" name="Footer Placeholder 7">
            <a:extLst>
              <a:ext uri="{FF2B5EF4-FFF2-40B4-BE49-F238E27FC236}">
                <a16:creationId xmlns:a16="http://schemas.microsoft.com/office/drawing/2014/main" id="{5A7EA42B-C0AE-495B-91C2-8FA97B77791E}"/>
              </a:ext>
            </a:extLst>
          </p:cNvPr>
          <p:cNvSpPr>
            <a:spLocks noGrp="1"/>
          </p:cNvSpPr>
          <p:nvPr>
            <p:ph type="ftr" sz="quarter" idx="11"/>
          </p:nvPr>
        </p:nvSpPr>
        <p:spPr>
          <a:xfrm>
            <a:off x="5295899" y="6182876"/>
            <a:ext cx="4598633" cy="365125"/>
          </a:xfrm>
        </p:spPr>
        <p:txBody>
          <a:bodyPr>
            <a:normAutofit/>
          </a:bodyPr>
          <a:lstStyle/>
          <a:p>
            <a:pPr>
              <a:spcAft>
                <a:spcPts val="600"/>
              </a:spcAft>
            </a:pPr>
            <a:r>
              <a:rPr lang="en-US">
                <a:solidFill>
                  <a:schemeClr val="tx1">
                    <a:lumMod val="65000"/>
                    <a:lumOff val="35000"/>
                  </a:schemeClr>
                </a:solidFill>
              </a:rPr>
              <a:t>GWAS workshop</a:t>
            </a:r>
          </a:p>
        </p:txBody>
      </p:sp>
      <p:sp>
        <p:nvSpPr>
          <p:cNvPr id="23" name="Isosceles Triangle 2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 name="object 5">
            <a:extLst>
              <a:ext uri="{FF2B5EF4-FFF2-40B4-BE49-F238E27FC236}">
                <a16:creationId xmlns:a16="http://schemas.microsoft.com/office/drawing/2014/main" id="{440BAAA5-568F-459B-B8D2-C16997B1EFFE}"/>
              </a:ext>
            </a:extLst>
          </p:cNvPr>
          <p:cNvSpPr txBox="1"/>
          <p:nvPr/>
        </p:nvSpPr>
        <p:spPr>
          <a:xfrm>
            <a:off x="5942160" y="309999"/>
            <a:ext cx="6751392" cy="761901"/>
          </a:xfrm>
          <a:prstGeom prst="rect">
            <a:avLst/>
          </a:prstGeom>
        </p:spPr>
        <p:txBody>
          <a:bodyPr vert="horz" wrap="square" lIns="0" tIns="82703" rIns="0" bIns="0" rtlCol="0">
            <a:spAutoFit/>
          </a:bodyPr>
          <a:lstStyle/>
          <a:p>
            <a:pPr marL="2098209">
              <a:spcBef>
                <a:spcPts val="651"/>
              </a:spcBef>
            </a:pPr>
            <a:r>
              <a:rPr sz="2906" i="1" spc="15" dirty="0">
                <a:latin typeface="Times New Roman"/>
                <a:cs typeface="Times New Roman"/>
              </a:rPr>
              <a:t>y</a:t>
            </a:r>
            <a:r>
              <a:rPr sz="2906" i="1" spc="45" dirty="0">
                <a:latin typeface="Times New Roman"/>
                <a:cs typeface="Times New Roman"/>
              </a:rPr>
              <a:t> </a:t>
            </a:r>
            <a:r>
              <a:rPr sz="2906" spc="20" dirty="0">
                <a:latin typeface="Symbol"/>
                <a:cs typeface="Symbol"/>
              </a:rPr>
              <a:t></a:t>
            </a:r>
            <a:r>
              <a:rPr sz="2906" spc="-35" dirty="0">
                <a:latin typeface="Times New Roman"/>
                <a:cs typeface="Times New Roman"/>
              </a:rPr>
              <a:t> </a:t>
            </a:r>
            <a:r>
              <a:rPr lang="en-US" sz="2906" spc="15" dirty="0">
                <a:latin typeface="Times New Roman"/>
                <a:cs typeface="Times New Roman"/>
              </a:rPr>
              <a:t>µ1</a:t>
            </a:r>
            <a:r>
              <a:rPr sz="2906" i="1" spc="-210" dirty="0">
                <a:latin typeface="Times New Roman"/>
                <a:cs typeface="Times New Roman"/>
              </a:rPr>
              <a:t> </a:t>
            </a:r>
            <a:r>
              <a:rPr sz="2906" spc="20" dirty="0">
                <a:latin typeface="Symbol"/>
                <a:cs typeface="Symbol"/>
              </a:rPr>
              <a:t></a:t>
            </a:r>
            <a:r>
              <a:rPr sz="2906" spc="-200" dirty="0">
                <a:latin typeface="Times New Roman"/>
                <a:cs typeface="Times New Roman"/>
              </a:rPr>
              <a:t> </a:t>
            </a:r>
            <a:r>
              <a:rPr sz="6613" spc="691" baseline="-8838" dirty="0">
                <a:latin typeface="Symbol"/>
                <a:cs typeface="Symbol"/>
              </a:rPr>
              <a:t></a:t>
            </a:r>
            <a:r>
              <a:rPr lang="en-US" sz="2906" spc="80" dirty="0">
                <a:latin typeface="Times New Roman"/>
                <a:cs typeface="Times New Roman"/>
              </a:rPr>
              <a:t>X</a:t>
            </a:r>
            <a:r>
              <a:rPr sz="2555" i="1" baseline="-24509" dirty="0">
                <a:latin typeface="Times New Roman"/>
                <a:cs typeface="Times New Roman"/>
              </a:rPr>
              <a:t>i</a:t>
            </a:r>
            <a:r>
              <a:rPr sz="2555" i="1" spc="-120" baseline="-24509" dirty="0">
                <a:latin typeface="Times New Roman"/>
                <a:cs typeface="Times New Roman"/>
              </a:rPr>
              <a:t> </a:t>
            </a:r>
            <a:r>
              <a:rPr sz="2906" i="1" spc="145" dirty="0">
                <a:latin typeface="Times New Roman"/>
                <a:cs typeface="Times New Roman"/>
              </a:rPr>
              <a:t>g</a:t>
            </a:r>
            <a:r>
              <a:rPr sz="2555" i="1" baseline="-24509" dirty="0">
                <a:latin typeface="Times New Roman"/>
                <a:cs typeface="Times New Roman"/>
              </a:rPr>
              <a:t>i </a:t>
            </a:r>
            <a:r>
              <a:rPr sz="2555" i="1" spc="-7" baseline="-24509" dirty="0">
                <a:latin typeface="Times New Roman"/>
                <a:cs typeface="Times New Roman"/>
              </a:rPr>
              <a:t> </a:t>
            </a:r>
            <a:r>
              <a:rPr sz="2906" spc="20" dirty="0">
                <a:latin typeface="Symbol"/>
                <a:cs typeface="Symbol"/>
              </a:rPr>
              <a:t></a:t>
            </a:r>
            <a:r>
              <a:rPr sz="2906" spc="-215" dirty="0">
                <a:latin typeface="Times New Roman"/>
                <a:cs typeface="Times New Roman"/>
              </a:rPr>
              <a:t> </a:t>
            </a:r>
            <a:r>
              <a:rPr sz="2906" i="1" spc="15" dirty="0">
                <a:latin typeface="Times New Roman"/>
                <a:cs typeface="Times New Roman"/>
              </a:rPr>
              <a:t>e</a:t>
            </a:r>
            <a:endParaRPr sz="2906" dirty="0">
              <a:latin typeface="Times New Roman"/>
              <a:cs typeface="Times New Roman"/>
            </a:endParaRPr>
          </a:p>
        </p:txBody>
      </p:sp>
      <p:sp>
        <p:nvSpPr>
          <p:cNvPr id="9" name="AutoShape 2" descr="{\displaystyle {\begin{bmatrix}y_{1}\\y_{2}\\y_{3}\\y_{4}\\y_{5}\\y_{6}\\y_{7}\end{bmatrix}}={\begin{bmatrix}1&amp;w_{1}&amp;x_{1}\\1&amp;w_{2}&amp;x_{2}\\1&amp;w_{3}&amp;x_{3}\\1&amp;w_{4}&amp;x_{4}\\1&amp;w_{5}&amp;x_{5}\\1&amp;w_{6}&amp;x_{6}\\1&amp;w_{7}&amp;x_{7}\end{bmatrix}}{\begin{bmatrix}\beta _{0}\\\beta _{1}\\\beta _{2}\end{bmatrix}}+{\begin{bmatrix}\varepsilon _{1}\\\varepsilon _{2}\\\varepsilon _{3}\\\varepsilon _{4}\\\varepsilon _{5}\\\varepsilon _{6}\\\varepsilon _{7}\end{bmatrix}}}">
            <a:extLst>
              <a:ext uri="{FF2B5EF4-FFF2-40B4-BE49-F238E27FC236}">
                <a16:creationId xmlns:a16="http://schemas.microsoft.com/office/drawing/2014/main" id="{612C8EC1-3A31-426A-A7D7-AEBF9EEBC3A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isplaystyle {\begin{bmatrix}y_{1}\\y_{2}\\y_{3}\\y_{4}\\y_{5}\\y_{6}\\y_{7}\end{bmatrix}}={\begin{bmatrix}1&amp;w_{1}&amp;x_{1}\\1&amp;w_{2}&amp;x_{2}\\1&amp;w_{3}&amp;x_{3}\\1&amp;w_{4}&amp;x_{4}\\1&amp;w_{5}&amp;x_{5}\\1&amp;w_{6}&amp;x_{6}\\1&amp;w_{7}&amp;x_{7}\end{bmatrix}}{\begin{bmatrix}\beta _{0}\\\beta _{1}\\\beta _{2}\end{bmatrix}}+{\begin{bmatrix}\varepsilon _{1}\\\varepsilon _{2}\\\varepsilon _{3}\\\varepsilon _{4}\\\varepsilon _{5}\\\varepsilon _{6}\\\varepsilon _{7}\end{bmatrix}}}">
            <a:extLst>
              <a:ext uri="{FF2B5EF4-FFF2-40B4-BE49-F238E27FC236}">
                <a16:creationId xmlns:a16="http://schemas.microsoft.com/office/drawing/2014/main" id="{C0820571-B75D-454F-B08F-19F7EC5B7C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4B16B9AC-E246-4954-86DE-B79883C85942}"/>
              </a:ext>
            </a:extLst>
          </p:cNvPr>
          <p:cNvSpPr txBox="1"/>
          <p:nvPr/>
        </p:nvSpPr>
        <p:spPr>
          <a:xfrm>
            <a:off x="2378107" y="5159552"/>
            <a:ext cx="9013373" cy="1366528"/>
          </a:xfrm>
          <a:prstGeom prst="rect">
            <a:avLst/>
          </a:prstGeom>
          <a:noFill/>
        </p:spPr>
        <p:txBody>
          <a:bodyPr wrap="square" rtlCol="0">
            <a:spAutoFit/>
          </a:bodyPr>
          <a:lstStyle/>
          <a:p>
            <a:pPr>
              <a:lnSpc>
                <a:spcPct val="90000"/>
              </a:lnSpc>
            </a:pPr>
            <a:endParaRPr lang="en-US" dirty="0">
              <a:solidFill>
                <a:schemeClr val="bg1"/>
              </a:solidFill>
            </a:endParaRPr>
          </a:p>
          <a:p>
            <a:pPr>
              <a:lnSpc>
                <a:spcPct val="90000"/>
              </a:lnSpc>
            </a:pPr>
            <a:r>
              <a:rPr lang="en-US" dirty="0">
                <a:solidFill>
                  <a:schemeClr val="accent2"/>
                </a:solidFill>
              </a:rPr>
              <a:t>Excellent online resources: </a:t>
            </a:r>
            <a:r>
              <a:rPr lang="en-US" dirty="0">
                <a:solidFill>
                  <a:schemeClr val="accent2"/>
                </a:solidFill>
                <a:hlinkClick r:id="rId4">
                  <a:extLst>
                    <a:ext uri="{A12FA001-AC4F-418D-AE19-62706E023703}">
                      <ahyp:hlinkClr xmlns:ahyp="http://schemas.microsoft.com/office/drawing/2018/hyperlinkcolor" val="tx"/>
                    </a:ext>
                  </a:extLst>
                </a:hlinkClick>
              </a:rPr>
              <a:t>https://pbgworks.org/index.php?q=node/1440</a:t>
            </a:r>
            <a:endParaRPr lang="en-US" dirty="0">
              <a:solidFill>
                <a:schemeClr val="accent2"/>
              </a:solidFill>
            </a:endParaRPr>
          </a:p>
          <a:p>
            <a:pPr>
              <a:lnSpc>
                <a:spcPct val="90000"/>
              </a:lnSpc>
            </a:pPr>
            <a:r>
              <a:rPr lang="en-US" b="1" dirty="0">
                <a:solidFill>
                  <a:srgbClr val="FF0000"/>
                </a:solidFill>
              </a:rPr>
              <a:t>Ridge regression</a:t>
            </a:r>
            <a:r>
              <a:rPr lang="en-US" dirty="0">
                <a:solidFill>
                  <a:srgbClr val="FF0000"/>
                </a:solidFill>
              </a:rPr>
              <a:t> </a:t>
            </a:r>
            <a:r>
              <a:rPr lang="en-US" dirty="0">
                <a:solidFill>
                  <a:schemeClr val="accent2"/>
                </a:solidFill>
              </a:rPr>
              <a:t>is a way to create a model when the number of predictor variables in a set exceeds the number of observations (data-poor situation)</a:t>
            </a:r>
          </a:p>
          <a:p>
            <a:endParaRPr lang="en-US" dirty="0"/>
          </a:p>
        </p:txBody>
      </p:sp>
    </p:spTree>
    <p:extLst>
      <p:ext uri="{BB962C8B-B14F-4D97-AF65-F5344CB8AC3E}">
        <p14:creationId xmlns:p14="http://schemas.microsoft.com/office/powerpoint/2010/main" val="3309629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of bio-origin</a:t>
            </a:r>
            <a:endParaRPr lang="en-US" dirty="0">
              <a:solidFill>
                <a:schemeClr val="tx1"/>
              </a:solidFill>
            </a:endParaRPr>
          </a:p>
        </p:txBody>
      </p:sp>
      <p:sp>
        <p:nvSpPr>
          <p:cNvPr id="3" name="Content Placeholder 2"/>
          <p:cNvSpPr>
            <a:spLocks noGrp="1"/>
          </p:cNvSpPr>
          <p:nvPr>
            <p:ph idx="1"/>
          </p:nvPr>
        </p:nvSpPr>
        <p:spPr/>
        <p:txBody>
          <a:bodyPr/>
          <a:lstStyle/>
          <a:p>
            <a:r>
              <a:rPr lang="en-US" dirty="0"/>
              <a:t>Knowing relationship between geographic and genetic distances, is it possible to find a geographic origin of a person of known genotype?</a:t>
            </a:r>
          </a:p>
          <a:p>
            <a:endParaRPr lang="en-US" dirty="0"/>
          </a:p>
          <a:p>
            <a:r>
              <a:rPr lang="en-US" dirty="0"/>
              <a:t>We decided to try a simple approach</a:t>
            </a:r>
          </a:p>
        </p:txBody>
      </p:sp>
      <p:sp>
        <p:nvSpPr>
          <p:cNvPr id="6" name="Rectangle 10"/>
          <p:cNvSpPr>
            <a:spLocks noChangeArrowheads="1"/>
          </p:cNvSpPr>
          <p:nvPr/>
        </p:nvSpPr>
        <p:spPr bwMode="auto">
          <a:xfrm>
            <a:off x="2696372" y="44002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Canvas 7"/>
          <p:cNvGrpSpPr>
            <a:grpSpLocks/>
          </p:cNvGrpSpPr>
          <p:nvPr/>
        </p:nvGrpSpPr>
        <p:grpSpPr bwMode="auto">
          <a:xfrm>
            <a:off x="577624" y="4209388"/>
            <a:ext cx="5275263" cy="828675"/>
            <a:chOff x="0" y="0"/>
            <a:chExt cx="52749" cy="8286"/>
          </a:xfrm>
        </p:grpSpPr>
        <p:sp>
          <p:nvSpPr>
            <p:cNvPr id="8" name="AutoShape 9"/>
            <p:cNvSpPr>
              <a:spLocks noChangeAspect="1" noChangeArrowheads="1"/>
            </p:cNvSpPr>
            <p:nvPr/>
          </p:nvSpPr>
          <p:spPr bwMode="auto">
            <a:xfrm>
              <a:off x="0" y="0"/>
              <a:ext cx="52749" cy="82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 Box 10"/>
            <p:cNvSpPr txBox="1">
              <a:spLocks noChangeArrowheads="1"/>
            </p:cNvSpPr>
            <p:nvPr/>
          </p:nvSpPr>
          <p:spPr bwMode="auto">
            <a:xfrm>
              <a:off x="7218" y="3872"/>
              <a:ext cx="2981" cy="3244"/>
            </a:xfrm>
            <a:prstGeom prst="rect">
              <a:avLst/>
            </a:prstGeom>
            <a:solidFill>
              <a:srgbClr val="FF0000"/>
            </a:solidFill>
            <a:ln w="38100">
              <a:solidFill>
                <a:srgbClr val="F2F2F2"/>
              </a:solidFill>
              <a:miter lim="800000"/>
              <a:headEnd/>
              <a:tailEnd/>
            </a:ln>
            <a:effectLst>
              <a:outerShdw dist="28398" dir="3806097" algn="ctr" rotWithShape="0">
                <a:srgbClr val="974706">
                  <a:alpha val="50000"/>
                </a:srgbClr>
              </a:outerShdw>
            </a:effectLst>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a:latin typeface="Calibri" panose="020F0502020204030204" pitchFamily="34" charset="0"/>
                  <a:ea typeface="MS Mincho" panose="02020609040205080304" pitchFamily="49" charset="-128"/>
                  <a:cs typeface="Arial" panose="020B0604020202020204" pitchFamily="34" charset="0"/>
                </a:rPr>
                <a:t>A</a:t>
              </a:r>
              <a:endParaRPr lang="en-US" altLang="en-US">
                <a:latin typeface="Arial" panose="020B0604020202020204" pitchFamily="34" charset="0"/>
              </a:endParaRPr>
            </a:p>
          </p:txBody>
        </p:sp>
        <p:sp>
          <p:nvSpPr>
            <p:cNvPr id="10" name="Text Box 11"/>
            <p:cNvSpPr txBox="1">
              <a:spLocks noChangeArrowheads="1"/>
            </p:cNvSpPr>
            <p:nvPr/>
          </p:nvSpPr>
          <p:spPr bwMode="auto">
            <a:xfrm>
              <a:off x="45645" y="3872"/>
              <a:ext cx="3847" cy="3244"/>
            </a:xfrm>
            <a:prstGeom prst="rect">
              <a:avLst/>
            </a:prstGeom>
            <a:solidFill>
              <a:srgbClr val="00B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a:latin typeface="Calibri" panose="020F0502020204030204" pitchFamily="34" charset="0"/>
                  <a:ea typeface="MS Mincho" panose="02020609040205080304" pitchFamily="49" charset="-128"/>
                  <a:cs typeface="Arial" panose="020B0604020202020204" pitchFamily="34" charset="0"/>
                </a:rPr>
                <a:t>B</a:t>
              </a:r>
              <a:endParaRPr lang="en-US" altLang="en-US">
                <a:latin typeface="Arial" panose="020B0604020202020204" pitchFamily="34" charset="0"/>
              </a:endParaRPr>
            </a:p>
          </p:txBody>
        </p:sp>
        <p:sp>
          <p:nvSpPr>
            <p:cNvPr id="11" name="Rectangle 12"/>
            <p:cNvSpPr>
              <a:spLocks noChangeArrowheads="1"/>
            </p:cNvSpPr>
            <p:nvPr/>
          </p:nvSpPr>
          <p:spPr bwMode="auto">
            <a:xfrm>
              <a:off x="10199" y="4671"/>
              <a:ext cx="35446" cy="1123"/>
            </a:xfrm>
            <a:prstGeom prst="rect">
              <a:avLst/>
            </a:prstGeom>
            <a:gradFill rotWithShape="1">
              <a:gsLst>
                <a:gs pos="0">
                  <a:srgbClr val="FF0000"/>
                </a:gs>
                <a:gs pos="100000">
                  <a:srgbClr val="00B050"/>
                </a:gs>
              </a:gsLst>
              <a:lin ang="0" scaled="1"/>
            </a:gra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AutoShape 13"/>
            <p:cNvSpPr>
              <a:spLocks noChangeArrowheads="1"/>
            </p:cNvSpPr>
            <p:nvPr/>
          </p:nvSpPr>
          <p:spPr bwMode="auto">
            <a:xfrm>
              <a:off x="12323" y="1921"/>
              <a:ext cx="914" cy="2750"/>
            </a:xfrm>
            <a:prstGeom prst="downArrow">
              <a:avLst>
                <a:gd name="adj1" fmla="val 50000"/>
                <a:gd name="adj2" fmla="val 75288"/>
              </a:avLst>
            </a:prstGeom>
            <a:solidFill>
              <a:srgbClr val="FFFFFF"/>
            </a:solidFill>
            <a:ln w="9525">
              <a:solidFill>
                <a:srgbClr val="000000"/>
              </a:solidFill>
              <a:miter lim="800000"/>
              <a:headEnd/>
              <a:tailEnd/>
            </a:ln>
          </p:spPr>
          <p:txBody>
            <a:bodyPr vert="eaVert" wrap="square" lIns="91440" tIns="45720" rIns="91440" bIns="45720" numCol="1" anchor="t" anchorCtr="0" compatLnSpc="1">
              <a:prstTxWarp prst="textNoShape">
                <a:avLst/>
              </a:prstTxWarp>
            </a:bodyPr>
            <a:lstStyle/>
            <a:p>
              <a:endParaRPr lang="en-US"/>
            </a:p>
          </p:txBody>
        </p:sp>
        <p:sp>
          <p:nvSpPr>
            <p:cNvPr id="13" name="Text Box 14"/>
            <p:cNvSpPr txBox="1">
              <a:spLocks noChangeArrowheads="1"/>
            </p:cNvSpPr>
            <p:nvPr/>
          </p:nvSpPr>
          <p:spPr bwMode="auto">
            <a:xfrm>
              <a:off x="12323" y="732"/>
              <a:ext cx="2590" cy="257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defTabSz="914400" eaLnBrk="0" fontAlgn="base" hangingPunct="0">
                <a:spcBef>
                  <a:spcPct val="0"/>
                </a:spcBef>
                <a:spcAft>
                  <a:spcPct val="0"/>
                </a:spcAft>
              </a:pPr>
              <a:r>
                <a:rPr lang="en-US" altLang="en-US" sz="1100" dirty="0">
                  <a:latin typeface="Calibri" panose="020F0502020204030204" pitchFamily="34" charset="0"/>
                  <a:ea typeface="MS Mincho" panose="02020609040205080304" pitchFamily="49" charset="-128"/>
                  <a:cs typeface="Arial" panose="020B0604020202020204" pitchFamily="34" charset="0"/>
                </a:rPr>
                <a:t>X</a:t>
              </a:r>
              <a:endParaRPr lang="en-US" altLang="en-US" dirty="0">
                <a:latin typeface="Arial" panose="020B0604020202020204" pitchFamily="34" charset="0"/>
              </a:endParaRPr>
            </a:p>
          </p:txBody>
        </p:sp>
      </p:grpSp>
      <p:pic>
        <p:nvPicPr>
          <p:cNvPr id="14" name="Content Placeholder 3"/>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4629" y="2983814"/>
            <a:ext cx="6058746" cy="2742857"/>
          </a:xfrm>
          <a:prstGeom prst="rect">
            <a:avLst/>
          </a:prstGeom>
          <a:noFill/>
          <a:ln w="9525">
            <a:noFill/>
            <a:miter lim="800000"/>
            <a:headEnd/>
            <a:tailEnd/>
          </a:ln>
        </p:spPr>
      </p:pic>
      <p:pic>
        <p:nvPicPr>
          <p:cNvPr id="17" name="Picture 16"/>
          <p:cNvPicPr>
            <a:picLocks noChangeAspect="1"/>
          </p:cNvPicPr>
          <p:nvPr/>
        </p:nvPicPr>
        <p:blipFill>
          <a:blip r:embed="rId3"/>
          <a:stretch>
            <a:fillRect/>
          </a:stretch>
        </p:blipFill>
        <p:spPr>
          <a:xfrm>
            <a:off x="0" y="5268252"/>
            <a:ext cx="2275848" cy="1520879"/>
          </a:xfrm>
          <a:prstGeom prst="rect">
            <a:avLst/>
          </a:prstGeom>
        </p:spPr>
      </p:pic>
      <p:pic>
        <p:nvPicPr>
          <p:cNvPr id="19" name="Picture 18"/>
          <p:cNvPicPr>
            <a:picLocks noChangeAspect="1"/>
          </p:cNvPicPr>
          <p:nvPr/>
        </p:nvPicPr>
        <p:blipFill>
          <a:blip r:embed="rId4"/>
          <a:stretch>
            <a:fillRect/>
          </a:stretch>
        </p:blipFill>
        <p:spPr>
          <a:xfrm>
            <a:off x="4041263" y="5134227"/>
            <a:ext cx="2203365" cy="1652524"/>
          </a:xfrm>
          <a:prstGeom prst="rect">
            <a:avLst/>
          </a:prstGeom>
        </p:spPr>
      </p:pic>
      <p:pic>
        <p:nvPicPr>
          <p:cNvPr id="21" name="Picture 20"/>
          <p:cNvPicPr>
            <a:picLocks noChangeAspect="1"/>
          </p:cNvPicPr>
          <p:nvPr/>
        </p:nvPicPr>
        <p:blipFill>
          <a:blip r:embed="rId5"/>
          <a:stretch>
            <a:fillRect/>
          </a:stretch>
        </p:blipFill>
        <p:spPr>
          <a:xfrm>
            <a:off x="2217237" y="3632294"/>
            <a:ext cx="1143000" cy="857250"/>
          </a:xfrm>
          <a:prstGeom prst="rect">
            <a:avLst/>
          </a:prstGeom>
        </p:spPr>
      </p:pic>
      <p:sp>
        <p:nvSpPr>
          <p:cNvPr id="15" name="Footer Placeholder 14"/>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81504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32" y="131765"/>
            <a:ext cx="8596668" cy="1320800"/>
          </a:xfrm>
        </p:spPr>
        <p:txBody>
          <a:bodyPr/>
          <a:lstStyle/>
          <a:p>
            <a:r>
              <a:rPr lang="en-US" dirty="0">
                <a:solidFill>
                  <a:srgbClr val="00B050"/>
                </a:solidFill>
              </a:rPr>
              <a:t>Unknown samples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81200" y="1143001"/>
                <a:ext cx="8229600" cy="498316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𝑃𝑜𝑠𝑖𝑡𝑖𝑜𝑛</m:t>
                          </m:r>
                        </m:e>
                        <m:sub>
                          <m:r>
                            <a:rPr lang="en-US" i="1">
                              <a:latin typeface="Cambria Math"/>
                            </a:rPr>
                            <m:t>𝑝𝑟𝑒𝑑</m:t>
                          </m:r>
                        </m:sub>
                      </m:sSub>
                      <m:r>
                        <a:rPr lang="en-US" i="1">
                          <a:latin typeface="Cambria Math"/>
                        </a:rPr>
                        <m:t>=</m:t>
                      </m:r>
                      <m:sSub>
                        <m:sSubPr>
                          <m:ctrlPr>
                            <a:rPr lang="en-US" i="1">
                              <a:latin typeface="Cambria Math" panose="02040503050406030204" pitchFamily="18" charset="0"/>
                            </a:rPr>
                          </m:ctrlPr>
                        </m:sSubPr>
                        <m:e>
                          <m:r>
                            <a:rPr lang="en-US" i="1">
                              <a:latin typeface="Cambria Math"/>
                            </a:rPr>
                            <m:t>𝑃𝑜𝑠𝑖𝑡𝑖𝑜𝑛</m:t>
                          </m:r>
                        </m:e>
                        <m:sub>
                          <m:r>
                            <a:rPr lang="en-US" i="1">
                              <a:latin typeface="Cambria Math"/>
                            </a:rPr>
                            <m:t>𝑏𝑒𝑠𝑡</m:t>
                          </m:r>
                        </m:sub>
                      </m:sSub>
                      <m:r>
                        <a:rPr lang="en-US" i="1">
                          <a:latin typeface="Cambria Math"/>
                        </a:rPr>
                        <m:t>+</m:t>
                      </m:r>
                      <m:r>
                        <a:rPr lang="en-US" i="1">
                          <a:latin typeface="Cambria Math"/>
                        </a:rPr>
                        <m:t>𝛾</m:t>
                      </m:r>
                      <m:nary>
                        <m:naryPr>
                          <m:chr m:val="∑"/>
                          <m:limLoc m:val="undOvr"/>
                          <m:ctrlPr>
                            <a:rPr lang="en-US" i="1">
                              <a:latin typeface="Cambria Math" panose="02040503050406030204" pitchFamily="18" charset="0"/>
                            </a:rPr>
                          </m:ctrlPr>
                        </m:naryPr>
                        <m:sub>
                          <m:r>
                            <a:rPr lang="en-US" i="1">
                              <a:latin typeface="Cambria Math"/>
                            </a:rPr>
                            <m:t>𝑚</m:t>
                          </m:r>
                          <m:r>
                            <a:rPr lang="en-US" i="1">
                              <a:latin typeface="Cambria Math"/>
                            </a:rPr>
                            <m:t>=2</m:t>
                          </m:r>
                        </m:sub>
                        <m:sup>
                          <m:r>
                            <a:rPr lang="en-US" i="1">
                              <a:latin typeface="Cambria Math"/>
                            </a:rPr>
                            <m:t>𝑀</m:t>
                          </m:r>
                        </m:sup>
                        <m:e>
                          <m:sSub>
                            <m:sSubPr>
                              <m:ctrlPr>
                                <a:rPr lang="en-US" i="1">
                                  <a:latin typeface="Cambria Math" panose="02040503050406030204" pitchFamily="18" charset="0"/>
                                </a:rPr>
                              </m:ctrlPr>
                            </m:sSubPr>
                            <m:e>
                              <m:r>
                                <a:rPr lang="en-US" i="1">
                                  <a:latin typeface="Cambria Math"/>
                                </a:rPr>
                                <m:t>𝑤</m:t>
                              </m:r>
                            </m:e>
                            <m:sub>
                              <m:r>
                                <a:rPr lang="en-US" i="1">
                                  <a:latin typeface="Cambria Math"/>
                                </a:rPr>
                                <m:t>𝑚</m:t>
                              </m:r>
                            </m:sub>
                          </m:sSub>
                        </m:e>
                      </m:nary>
                      <m:r>
                        <a:rPr lang="en-US" i="1">
                          <a:latin typeface="Cambria Math"/>
                        </a:rPr>
                        <m:t>(</m:t>
                      </m:r>
                      <m:r>
                        <a:rPr lang="en-US" i="1">
                          <a:latin typeface="Cambria Math"/>
                        </a:rPr>
                        <m:t>𝑃𝑜𝑠𝑖𝑡𝑖𝑜𝑛</m:t>
                      </m:r>
                      <m:d>
                        <m:dPr>
                          <m:ctrlPr>
                            <a:rPr lang="en-US" i="1">
                              <a:latin typeface="Cambria Math" panose="02040503050406030204" pitchFamily="18" charset="0"/>
                            </a:rPr>
                          </m:ctrlPr>
                        </m:dPr>
                        <m:e>
                          <m:r>
                            <a:rPr lang="en-US" i="1">
                              <a:latin typeface="Cambria Math"/>
                            </a:rPr>
                            <m:t>𝑚</m:t>
                          </m:r>
                        </m:e>
                      </m:d>
                      <m:r>
                        <a:rPr lang="en-US" i="1">
                          <a:latin typeface="Cambria Math"/>
                        </a:rPr>
                        <m:t>−</m:t>
                      </m:r>
                      <m:sSub>
                        <m:sSubPr>
                          <m:ctrlPr>
                            <a:rPr lang="en-US" i="1">
                              <a:latin typeface="Cambria Math" panose="02040503050406030204" pitchFamily="18" charset="0"/>
                            </a:rPr>
                          </m:ctrlPr>
                        </m:sSubPr>
                        <m:e>
                          <m:r>
                            <a:rPr lang="en-US" i="1">
                              <a:latin typeface="Cambria Math"/>
                            </a:rPr>
                            <m:t>𝑃𝑜𝑠𝑖𝑡𝑖𝑜𝑛</m:t>
                          </m:r>
                        </m:e>
                        <m:sub>
                          <m:r>
                            <a:rPr lang="en-US" i="1">
                              <a:latin typeface="Cambria Math"/>
                            </a:rPr>
                            <m:t>𝑏𝑒𝑠𝑡</m:t>
                          </m:r>
                        </m:sub>
                      </m:sSub>
                      <m:r>
                        <a:rPr lang="en-US" i="1">
                          <a:latin typeface="Cambria Math"/>
                        </a:rPr>
                        <m:t>)</m:t>
                      </m:r>
                    </m:oMath>
                  </m:oMathPara>
                </a14:m>
                <a:endParaRPr lang="en-US" dirty="0"/>
              </a:p>
              <a:p>
                <a:pPr marL="0" indent="0">
                  <a:buNone/>
                </a:pPr>
                <a:r>
                  <a:rPr lang="en-US" i="1" dirty="0"/>
                  <a:t>where </a:t>
                </a:r>
                <a:r>
                  <a:rPr lang="en-US" i="1" dirty="0" err="1"/>
                  <a:t>w</a:t>
                </a:r>
                <a:r>
                  <a:rPr lang="en-US" i="1" baseline="-25000" dirty="0" err="1"/>
                  <a:t>m</a:t>
                </a:r>
                <a:r>
                  <a:rPr lang="en-US" i="1" dirty="0"/>
                  <a:t> </a:t>
                </a:r>
                <a:r>
                  <a:rPr lang="en-US" dirty="0"/>
                  <a:t>=</a:t>
                </a:r>
                <a14:m>
                  <m:oMath xmlns:m="http://schemas.openxmlformats.org/officeDocument/2006/math">
                    <m:r>
                      <a:rPr lang="en-US" i="1">
                        <a:latin typeface="Cambria Math"/>
                      </a:rPr>
                      <m:t> </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m:rPr>
                                <m:sty m:val="p"/>
                              </m:rPr>
                              <a:rPr lang="en-US">
                                <a:latin typeface="Cambria Math"/>
                              </a:rPr>
                              <m:t>Δ</m:t>
                            </m:r>
                          </m:e>
                          <m:sub>
                            <m:r>
                              <m:rPr>
                                <m:sty m:val="p"/>
                              </m:rPr>
                              <a:rPr lang="en-US">
                                <a:latin typeface="Cambria Math"/>
                              </a:rPr>
                              <m:t>GEN</m:t>
                            </m:r>
                          </m:sub>
                          <m:sup>
                            <m:r>
                              <m:rPr>
                                <m:sty m:val="p"/>
                              </m:rPr>
                              <a:rPr lang="en-US">
                                <a:latin typeface="Cambria Math"/>
                              </a:rPr>
                              <m:t>min</m:t>
                            </m:r>
                          </m:sup>
                        </m:sSubSup>
                      </m:num>
                      <m:den>
                        <m:sSub>
                          <m:sSubPr>
                            <m:ctrlPr>
                              <a:rPr lang="en-US" i="1">
                                <a:latin typeface="Cambria Math" panose="02040503050406030204" pitchFamily="18" charset="0"/>
                              </a:rPr>
                            </m:ctrlPr>
                          </m:sSubPr>
                          <m:e>
                            <m:r>
                              <m:rPr>
                                <m:sty m:val="p"/>
                              </m:rPr>
                              <a:rPr lang="en-US">
                                <a:latin typeface="Cambria Math"/>
                              </a:rPr>
                              <m:t>Δ</m:t>
                            </m:r>
                          </m:e>
                          <m:sub>
                            <m:r>
                              <m:rPr>
                                <m:sty m:val="p"/>
                              </m:rPr>
                              <a:rPr lang="en-US">
                                <a:latin typeface="Cambria Math"/>
                              </a:rPr>
                              <m:t>GEN</m:t>
                            </m:r>
                          </m:sub>
                        </m:sSub>
                        <m:r>
                          <a:rPr lang="en-US">
                            <a:latin typeface="Cambria Math"/>
                          </a:rPr>
                          <m:t>(</m:t>
                        </m:r>
                        <m:r>
                          <m:rPr>
                            <m:sty m:val="p"/>
                          </m:rPr>
                          <a:rPr lang="en-US">
                            <a:latin typeface="Cambria Math"/>
                          </a:rPr>
                          <m:t>m</m:t>
                        </m:r>
                        <m:r>
                          <a:rPr lang="en-US">
                            <a:latin typeface="Cambria Math"/>
                          </a:rPr>
                          <m:t>)</m:t>
                        </m:r>
                      </m:den>
                    </m:f>
                  </m:oMath>
                </a14:m>
                <a:r>
                  <a:rPr lang="en-US" dirty="0"/>
                  <a:t>, and </a:t>
                </a:r>
                <a:r>
                  <a:rPr lang="el-GR" dirty="0"/>
                  <a:t>γ</a:t>
                </a:r>
                <a:r>
                  <a:rPr lang="en-US" dirty="0"/>
                  <a:t> is the scaling coefficient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81200" y="1143001"/>
                <a:ext cx="8229600" cy="4983163"/>
              </a:xfrm>
              <a:blipFill>
                <a:blip r:embed="rId2"/>
                <a:stretch>
                  <a:fillRect l="-593"/>
                </a:stretch>
              </a:blipFill>
            </p:spPr>
            <p:txBody>
              <a:bodyPr/>
              <a:lstStyle/>
              <a:p>
                <a:r>
                  <a:rPr lang="en-US">
                    <a:noFill/>
                  </a:rPr>
                  <a:t> </a:t>
                </a:r>
              </a:p>
            </p:txBody>
          </p:sp>
        </mc:Fallback>
      </mc:AlternateContent>
      <p:pic>
        <p:nvPicPr>
          <p:cNvPr id="4" name="Content Placeholder 4" descr="D:\ERAN\POPULATION GENETICS\mult\Russians.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066800"/>
            <a:ext cx="6019800"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3B8B7E6-ECE2-40F8-880E-529E1FA6E59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6417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My Documents\University\Aravinda Lab\GenoGeographic\Writing\GPS\Figures\Figure 2 - Results\Figure 2.TIF"/>
          <p:cNvPicPr>
            <a:picLocks noChangeAspect="1" noChangeArrowheads="1"/>
          </p:cNvPicPr>
          <p:nvPr/>
        </p:nvPicPr>
        <p:blipFill>
          <a:blip r:embed="rId3" cstate="print"/>
          <a:srcRect/>
          <a:stretch>
            <a:fillRect/>
          </a:stretch>
        </p:blipFill>
        <p:spPr bwMode="auto">
          <a:xfrm>
            <a:off x="1524001" y="0"/>
            <a:ext cx="9144000" cy="3917004"/>
          </a:xfrm>
          <a:prstGeom prst="rect">
            <a:avLst/>
          </a:prstGeom>
          <a:noFill/>
        </p:spPr>
      </p:pic>
      <p:sp>
        <p:nvSpPr>
          <p:cNvPr id="4" name="Rectangle 3"/>
          <p:cNvSpPr/>
          <p:nvPr/>
        </p:nvSpPr>
        <p:spPr>
          <a:xfrm>
            <a:off x="1539608" y="4038600"/>
            <a:ext cx="9144000" cy="2400657"/>
          </a:xfrm>
          <a:prstGeom prst="rect">
            <a:avLst/>
          </a:prstGeom>
          <a:ln>
            <a:solidFill>
              <a:srgbClr val="00B050"/>
            </a:solidFill>
          </a:ln>
        </p:spPr>
        <p:txBody>
          <a:bodyPr wrap="square">
            <a:spAutoFit/>
          </a:bodyPr>
          <a:lstStyle/>
          <a:p>
            <a:pPr algn="ctr"/>
            <a:r>
              <a:rPr lang="en-US" sz="3000" b="1" dirty="0">
                <a:solidFill>
                  <a:schemeClr val="accent2"/>
                </a:solidFill>
                <a:effectLst>
                  <a:outerShdw blurRad="38100" dist="38100" dir="2700000" algn="tl">
                    <a:srgbClr val="000000">
                      <a:alpha val="43137"/>
                    </a:srgbClr>
                  </a:outerShdw>
                </a:effectLst>
              </a:rPr>
              <a:t>GPS accurately assigned</a:t>
            </a:r>
          </a:p>
          <a:p>
            <a:pPr>
              <a:buClr>
                <a:srgbClr val="C00000"/>
              </a:buClr>
              <a:buFont typeface="Arial" pitchFamily="34" charset="0"/>
              <a:buChar char="•"/>
            </a:pPr>
            <a:r>
              <a:rPr lang="en-US" sz="3000" dirty="0">
                <a:solidFill>
                  <a:srgbClr val="FFFF00"/>
                </a:solidFill>
              </a:rPr>
              <a:t> </a:t>
            </a:r>
            <a:r>
              <a:rPr lang="en-US" sz="3000" dirty="0"/>
              <a:t>~100% of all individuals to their continental regions</a:t>
            </a:r>
          </a:p>
          <a:p>
            <a:pPr>
              <a:buClr>
                <a:srgbClr val="C00000"/>
              </a:buClr>
              <a:buFont typeface="Arial" pitchFamily="34" charset="0"/>
              <a:buChar char="•"/>
            </a:pPr>
            <a:r>
              <a:rPr lang="en-US" sz="3000" dirty="0"/>
              <a:t> 80% of all individuals to their country of origin</a:t>
            </a:r>
          </a:p>
          <a:p>
            <a:pPr>
              <a:buClr>
                <a:srgbClr val="C00000"/>
              </a:buClr>
              <a:buFont typeface="Arial" pitchFamily="34" charset="0"/>
              <a:buChar char="•"/>
            </a:pPr>
            <a:r>
              <a:rPr lang="en-US" sz="3000" dirty="0"/>
              <a:t> 60% of all individuals to their inner-country region</a:t>
            </a:r>
          </a:p>
        </p:txBody>
      </p:sp>
      <p:sp>
        <p:nvSpPr>
          <p:cNvPr id="5" name="Footer Placeholder 4">
            <a:extLst>
              <a:ext uri="{FF2B5EF4-FFF2-40B4-BE49-F238E27FC236}">
                <a16:creationId xmlns:a16="http://schemas.microsoft.com/office/drawing/2014/main" id="{46AFA89E-0430-43CD-95C5-35167D47644C}"/>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87064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1"/>
            <a:ext cx="4660250" cy="646331"/>
          </a:xfrm>
          <a:prstGeom prst="rect">
            <a:avLst/>
          </a:prstGeom>
        </p:spPr>
        <p:txBody>
          <a:bodyPr wrap="none">
            <a:spAutoFit/>
          </a:bodyPr>
          <a:lstStyle/>
          <a:p>
            <a:r>
              <a:rPr lang="en-US" sz="3600" b="1" dirty="0">
                <a:solidFill>
                  <a:srgbClr val="00B050"/>
                </a:solidFill>
                <a:effectLst>
                  <a:outerShdw blurRad="38100" dist="38100" dir="2700000" algn="tl">
                    <a:srgbClr val="000000">
                      <a:alpha val="43137"/>
                    </a:srgbClr>
                  </a:outerShdw>
                </a:effectLst>
              </a:rPr>
              <a:t>Modeling Admixture</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4912" y="5237564"/>
            <a:ext cx="2453089" cy="1620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370" name="AutoShape 2" descr="https://mail.google.com/mail/ca/u/0/?ui=2&amp;ik=1deb3cd92e&amp;view=att&amp;th=146426f88c7692a1&amp;attid=0.1&amp;disp=emb&amp;zw&amp;atsh=1"/>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 name="Рисунок 7" descr="image001.jpg"/>
          <p:cNvPicPr>
            <a:picLocks noChangeAspect="1"/>
          </p:cNvPicPr>
          <p:nvPr/>
        </p:nvPicPr>
        <p:blipFill>
          <a:blip r:embed="rId4" cstate="print"/>
          <a:stretch>
            <a:fillRect/>
          </a:stretch>
        </p:blipFill>
        <p:spPr>
          <a:xfrm>
            <a:off x="756138" y="1111349"/>
            <a:ext cx="7315200" cy="4271947"/>
          </a:xfrm>
          <a:prstGeom prst="rect">
            <a:avLst/>
          </a:prstGeom>
        </p:spPr>
      </p:pic>
    </p:spTree>
    <p:extLst>
      <p:ext uri="{BB962C8B-B14F-4D97-AF65-F5344CB8AC3E}">
        <p14:creationId xmlns:p14="http://schemas.microsoft.com/office/powerpoint/2010/main" val="21040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6777" y="254921"/>
            <a:ext cx="8610600" cy="1293028"/>
          </a:xfrm>
        </p:spPr>
        <p:txBody>
          <a:bodyPr>
            <a:normAutofit fontScale="90000"/>
          </a:bodyPr>
          <a:lstStyle/>
          <a:p>
            <a:r>
              <a:rPr lang="en-US" dirty="0"/>
              <a:t>1001 Genomes</a:t>
            </a:r>
            <a:br>
              <a:rPr lang="en-US" dirty="0"/>
            </a:br>
            <a:r>
              <a:rPr lang="en-US" dirty="0"/>
              <a:t>- A Catalog of </a:t>
            </a:r>
            <a:r>
              <a:rPr lang="en-US" i="1" dirty="0"/>
              <a:t>Arabidopsis thaliana</a:t>
            </a:r>
            <a:r>
              <a:rPr lang="en-US" dirty="0"/>
              <a:t> Genetic Variation.</a:t>
            </a:r>
          </a:p>
        </p:txBody>
      </p:sp>
      <p:pic>
        <p:nvPicPr>
          <p:cNvPr id="1028" name="Picture 4" descr="Image result for arabidopsis thali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19" y="901435"/>
            <a:ext cx="1881051" cy="3220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1001genomes.org/img/369_accessions_geo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41" y="2926080"/>
            <a:ext cx="5005536" cy="377761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274319" y="4403408"/>
            <a:ext cx="3213463" cy="2654211"/>
          </a:xfrm>
        </p:spPr>
        <p:txBody>
          <a:bodyPr/>
          <a:lstStyle/>
          <a:p>
            <a:pPr marL="0" indent="0">
              <a:buNone/>
            </a:pPr>
            <a:r>
              <a:rPr lang="en-US" dirty="0"/>
              <a:t>Samples from 22 countries</a:t>
            </a:r>
          </a:p>
          <a:p>
            <a:pPr marL="0" indent="0">
              <a:buNone/>
            </a:pPr>
            <a:r>
              <a:rPr lang="en-US" dirty="0"/>
              <a:t>Genotype 250K SNP array</a:t>
            </a:r>
          </a:p>
          <a:p>
            <a:pPr marL="0" indent="0">
              <a:buNone/>
            </a:pPr>
            <a:r>
              <a:rPr lang="en-US" dirty="0"/>
              <a:t>Collection point coordinates</a:t>
            </a:r>
          </a:p>
        </p:txBody>
      </p:sp>
      <p:sp>
        <p:nvSpPr>
          <p:cNvPr id="7" name="Rectangle 6"/>
          <p:cNvSpPr/>
          <p:nvPr/>
        </p:nvSpPr>
        <p:spPr>
          <a:xfrm>
            <a:off x="2284576" y="1813283"/>
            <a:ext cx="9075001" cy="923330"/>
          </a:xfrm>
          <a:prstGeom prst="rect">
            <a:avLst/>
          </a:prstGeom>
        </p:spPr>
        <p:txBody>
          <a:bodyPr wrap="square">
            <a:spAutoFit/>
          </a:bodyPr>
          <a:lstStyle/>
          <a:p>
            <a:r>
              <a:rPr lang="en-US" dirty="0"/>
              <a:t>We took 450 inbred strains of </a:t>
            </a:r>
            <a:r>
              <a:rPr lang="en-US" i="1" dirty="0"/>
              <a:t>A. thaliana </a:t>
            </a:r>
            <a:r>
              <a:rPr lang="en-US" dirty="0"/>
              <a:t>from 22 countries sequenced and analyzed by Max-Plank Institute for Developmental Biology and Monsanto Company from 1001 Genomes project (http://1001genomes.org/projects/MPICWang2013/)</a:t>
            </a:r>
          </a:p>
        </p:txBody>
      </p:sp>
      <p:sp>
        <p:nvSpPr>
          <p:cNvPr id="8" name="TextBox 7"/>
          <p:cNvSpPr txBox="1"/>
          <p:nvPr/>
        </p:nvSpPr>
        <p:spPr>
          <a:xfrm>
            <a:off x="1631852" y="6041362"/>
            <a:ext cx="4016398" cy="369332"/>
          </a:xfrm>
          <a:prstGeom prst="rect">
            <a:avLst/>
          </a:prstGeom>
          <a:noFill/>
        </p:spPr>
        <p:txBody>
          <a:bodyPr wrap="square" rtlCol="0">
            <a:spAutoFit/>
          </a:bodyPr>
          <a:lstStyle/>
          <a:p>
            <a:r>
              <a:rPr lang="en-US" dirty="0"/>
              <a:t>Anton </a:t>
            </a:r>
            <a:r>
              <a:rPr lang="en-US" dirty="0" err="1"/>
              <a:t>Eliseev</a:t>
            </a:r>
            <a:r>
              <a:rPr lang="en-US" dirty="0"/>
              <a:t>/Kristina </a:t>
            </a:r>
            <a:r>
              <a:rPr lang="en-US" dirty="0" err="1"/>
              <a:t>Krivonosova</a:t>
            </a:r>
            <a:endParaRPr lang="en-US" dirty="0"/>
          </a:p>
        </p:txBody>
      </p:sp>
      <p:sp>
        <p:nvSpPr>
          <p:cNvPr id="9" name="Footer Placeholder 8">
            <a:extLst>
              <a:ext uri="{FF2B5EF4-FFF2-40B4-BE49-F238E27FC236}">
                <a16:creationId xmlns:a16="http://schemas.microsoft.com/office/drawing/2014/main" id="{48F7508F-E5EC-4DC9-A34B-2D6132D60C5A}"/>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215253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xfrm>
            <a:off x="2193728" y="276821"/>
            <a:ext cx="7803431" cy="1518047"/>
          </a:xfrm>
        </p:spPr>
        <p:txBody>
          <a:bodyPr vert="horz" lIns="64291" tIns="32146" rIns="64291" bIns="32146" rtlCol="0" anchor="t">
            <a:normAutofit/>
          </a:bodyPr>
          <a:lstStyle/>
          <a:p>
            <a:r>
              <a:rPr lang="en-US"/>
              <a:t>Population structure</a:t>
            </a:r>
          </a:p>
        </p:txBody>
      </p:sp>
      <p:sp>
        <p:nvSpPr>
          <p:cNvPr id="43010" name="Rectangle 2"/>
          <p:cNvSpPr>
            <a:spLocks noGrp="1" noChangeArrowheads="1"/>
          </p:cNvSpPr>
          <p:nvPr>
            <p:ph type="body" idx="1"/>
          </p:nvPr>
        </p:nvSpPr>
        <p:spPr>
          <a:xfrm>
            <a:off x="2193728" y="5034111"/>
            <a:ext cx="7551167" cy="1215554"/>
          </a:xfrm>
        </p:spPr>
        <p:txBody>
          <a:bodyPr vert="horz" lIns="64291" tIns="32146" rIns="64291" bIns="32146" rtlCol="0">
            <a:normAutofit/>
          </a:bodyPr>
          <a:lstStyle/>
          <a:p>
            <a:pPr marL="241093" indent="-241093">
              <a:spcBef>
                <a:spcPts val="2250"/>
              </a:spcBef>
              <a:buSzPct val="75000"/>
              <a:buFontTx/>
              <a:buChar char="•"/>
            </a:pPr>
            <a:r>
              <a:rPr lang="en-US" sz="2000" dirty="0"/>
              <a:t>Matthew W. Horton et al. Genome-wide patterns of genetic variation in worldwide A. thaliana accessions from the </a:t>
            </a:r>
            <a:r>
              <a:rPr lang="en-US" sz="2000" dirty="0" err="1"/>
              <a:t>RegMap</a:t>
            </a:r>
            <a:r>
              <a:rPr lang="en-US" sz="2000" dirty="0"/>
              <a:t> panel. Nat. Genet. 44(2)</a:t>
            </a:r>
            <a:endParaRPr lang="en-US" dirty="0"/>
          </a:p>
        </p:txBody>
      </p:sp>
      <p:pic>
        <p:nvPicPr>
          <p:cNvPr id="43011" name="Picture 3" descr="Arabidopsis PCA 12.png"/>
          <p:cNvPicPr>
            <a:picLocks noChangeAspect="1"/>
          </p:cNvPicPr>
          <p:nvPr/>
        </p:nvPicPr>
        <p:blipFill>
          <a:blip r:embed="rId2" cstate="print"/>
          <a:srcRect/>
          <a:stretch>
            <a:fillRect/>
          </a:stretch>
        </p:blipFill>
        <p:spPr bwMode="auto">
          <a:xfrm>
            <a:off x="6377285" y="1772543"/>
            <a:ext cx="3491508" cy="2973586"/>
          </a:xfrm>
          <a:prstGeom prst="rect">
            <a:avLst/>
          </a:prstGeom>
          <a:noFill/>
          <a:ln w="12700" cap="flat" cmpd="sng">
            <a:noFill/>
            <a:prstDash val="solid"/>
            <a:miter lim="0"/>
            <a:headEnd type="none" w="med" len="med"/>
            <a:tailEnd type="none" w="med" len="med"/>
          </a:ln>
          <a:effectLst/>
        </p:spPr>
      </p:pic>
      <p:pic>
        <p:nvPicPr>
          <p:cNvPr id="43012" name="Picture 4" descr="Arabidopsis PCA 34.png"/>
          <p:cNvPicPr>
            <a:picLocks noChangeAspect="1"/>
          </p:cNvPicPr>
          <p:nvPr/>
        </p:nvPicPr>
        <p:blipFill>
          <a:blip r:embed="rId3" cstate="print"/>
          <a:srcRect/>
          <a:stretch>
            <a:fillRect/>
          </a:stretch>
        </p:blipFill>
        <p:spPr bwMode="auto">
          <a:xfrm>
            <a:off x="2197077" y="1750219"/>
            <a:ext cx="3741539" cy="3018234"/>
          </a:xfrm>
          <a:prstGeom prst="rect">
            <a:avLst/>
          </a:prstGeom>
          <a:noFill/>
          <a:ln w="12700" cap="flat" cmpd="sng">
            <a:noFill/>
            <a:prstDash val="solid"/>
            <a:miter lim="0"/>
            <a:headEnd type="none" w="med" len="med"/>
            <a:tailEnd type="none" w="med" len="med"/>
          </a:ln>
          <a:effectLst/>
        </p:spPr>
      </p:pic>
      <p:sp>
        <p:nvSpPr>
          <p:cNvPr id="2" name="Footer Placeholder 1">
            <a:extLst>
              <a:ext uri="{FF2B5EF4-FFF2-40B4-BE49-F238E27FC236}">
                <a16:creationId xmlns:a16="http://schemas.microsoft.com/office/drawing/2014/main" id="{1ECC6212-1DE8-4083-A6EA-7FB87043A41C}"/>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56141423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Filtering SNPs</a:t>
            </a:r>
          </a:p>
        </p:txBody>
      </p:sp>
      <p:sp>
        <p:nvSpPr>
          <p:cNvPr id="3" name="Содержимое 2"/>
          <p:cNvSpPr>
            <a:spLocks noGrp="1"/>
          </p:cNvSpPr>
          <p:nvPr>
            <p:ph idx="1"/>
          </p:nvPr>
        </p:nvSpPr>
        <p:spPr/>
        <p:txBody>
          <a:bodyPr/>
          <a:lstStyle/>
          <a:p>
            <a:r>
              <a:rPr lang="en-US" dirty="0"/>
              <a:t>We took the variant files available at </a:t>
            </a:r>
            <a:r>
              <a:rPr lang="en-US" dirty="0">
                <a:hlinkClick r:id="rId2"/>
              </a:rPr>
              <a:t>http://1001genomes.org/data/MPI/MPICWang2013/releases/current/</a:t>
            </a:r>
            <a:endParaRPr lang="en-US" dirty="0"/>
          </a:p>
          <a:p>
            <a:r>
              <a:rPr lang="en-US" dirty="0"/>
              <a:t>filtered out </a:t>
            </a:r>
            <a:r>
              <a:rPr lang="en-US" dirty="0" err="1"/>
              <a:t>indels</a:t>
            </a:r>
            <a:r>
              <a:rPr lang="en-US" dirty="0"/>
              <a:t> and non-</a:t>
            </a:r>
            <a:r>
              <a:rPr lang="en-US" dirty="0" err="1"/>
              <a:t>autosomal</a:t>
            </a:r>
            <a:r>
              <a:rPr lang="en-US" dirty="0"/>
              <a:t> variants. About ~8M variants were detected.</a:t>
            </a:r>
          </a:p>
          <a:p>
            <a:r>
              <a:rPr lang="en-US" dirty="0"/>
              <a:t>We picked 80,000 SNPs out of the original dataset and constructed a PLINK file.</a:t>
            </a:r>
          </a:p>
          <a:p>
            <a:r>
              <a:rPr lang="en-US" dirty="0"/>
              <a:t>Using PLINK, we removed SNPs with minor allele frequency &lt; 0.05</a:t>
            </a:r>
          </a:p>
          <a:p>
            <a:r>
              <a:rPr lang="en-US" dirty="0"/>
              <a:t>and further removed LD with r</a:t>
            </a:r>
            <a:r>
              <a:rPr lang="en-US" baseline="30000" dirty="0"/>
              <a:t>2</a:t>
            </a:r>
            <a:r>
              <a:rPr lang="en-US" dirty="0"/>
              <a:t> &gt; 0.2 using window of size 50</a:t>
            </a:r>
          </a:p>
          <a:p>
            <a:r>
              <a:rPr lang="en-US" dirty="0"/>
              <a:t>The number of SNPs that remained is 40,518.</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CEB48FC4-6B70-4F37-BC2B-7458F19A2F2C}"/>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086330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ADMIXTURE</a:t>
            </a:r>
          </a:p>
        </p:txBody>
      </p:sp>
      <p:sp>
        <p:nvSpPr>
          <p:cNvPr id="5" name="Содержимое 4"/>
          <p:cNvSpPr>
            <a:spLocks noGrp="1"/>
          </p:cNvSpPr>
          <p:nvPr>
            <p:ph idx="1"/>
          </p:nvPr>
        </p:nvSpPr>
        <p:spPr>
          <a:xfrm>
            <a:off x="1981200" y="1066801"/>
            <a:ext cx="8229600" cy="4525963"/>
          </a:xfrm>
        </p:spPr>
        <p:txBody>
          <a:bodyPr/>
          <a:lstStyle/>
          <a:p>
            <a:endParaRPr lang="en-US" dirty="0"/>
          </a:p>
          <a:p>
            <a:r>
              <a:rPr lang="en-US" dirty="0"/>
              <a:t>We performed several ADMIXTURE analyses with number of ancestral populations K from 3 to 20, and then K=14 was chosen for subsequent analyses, because of it gave smallest median distance in leave-one-out validation</a:t>
            </a:r>
          </a:p>
          <a:p>
            <a:r>
              <a:rPr lang="en-US" dirty="0"/>
              <a:t>Then we split some of the initial populations into 41 genetically homogeneous subpopulations  using K-means.</a:t>
            </a:r>
          </a:p>
        </p:txBody>
      </p:sp>
      <p:sp>
        <p:nvSpPr>
          <p:cNvPr id="2" name="Footer Placeholder 1">
            <a:extLst>
              <a:ext uri="{FF2B5EF4-FFF2-40B4-BE49-F238E27FC236}">
                <a16:creationId xmlns:a16="http://schemas.microsoft.com/office/drawing/2014/main" id="{0D86CC52-BF21-4F25-900E-BFEAC6308E30}"/>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7775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1931" y="343844"/>
            <a:ext cx="8610600" cy="1293028"/>
          </a:xfrm>
        </p:spPr>
        <p:txBody>
          <a:bodyPr/>
          <a:lstStyle/>
          <a:p>
            <a:r>
              <a:rPr lang="en-US" dirty="0"/>
              <a:t>Admixture</a:t>
            </a:r>
          </a:p>
        </p:txBody>
      </p:sp>
      <p:pic>
        <p:nvPicPr>
          <p:cNvPr id="6" name="Picture 6" descr="https://lh3.googleusercontent.com/UiENF37nrnwVhOlHyDhSnpZak0YqigYCAgX3RXFNs979SmaZBknfyz-eDG_OqJfd2Bq8YHmeAoERo7KjZHtuxv4oCr3j-EBMAGO8r0xs_wkx_CPOwOnmKdhtKR42jtRnS--U8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7585"/>
            <a:ext cx="6520877" cy="40243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4.googleusercontent.com/Xp088gcUDCHL09e-ug1VH-cQiY5tVknOFvYjCSyT7o-bGRX8T8776wt-5HMUHq9UhEWlDFXnJhDmiSEBsY8rcdmX5OWNqRggatJcYnTaYHc4G5FBv4afcYfLuy22ADbSVx8rbr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94068" y="1253399"/>
            <a:ext cx="7176528" cy="442894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28DF7EE7-DB9F-4815-8FD1-36BB46AB6B06}"/>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481110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GPS Leave-one-out validation</a:t>
            </a:r>
          </a:p>
        </p:txBody>
      </p:sp>
      <p:pic>
        <p:nvPicPr>
          <p:cNvPr id="77826" name="Picture 2" descr="https://lh3.googleusercontent.com/tuejAeZElcXvzdRz6vnrt2nyXaSQ_p7R_oQBAfNVvBgupCiTvAeD0DrYIDqjwxgB4dy9SQ1VOS0oL1WVNuk0lcQHZbb2LWmo9R6r5944MezwPosstMne_9WIg1MHDCG5"/>
          <p:cNvPicPr>
            <a:picLocks noGrp="1" noChangeAspect="1" noChangeArrowheads="1"/>
          </p:cNvPicPr>
          <p:nvPr>
            <p:ph idx="1"/>
          </p:nvPr>
        </p:nvPicPr>
        <p:blipFill>
          <a:blip r:embed="rId3" cstate="print"/>
          <a:srcRect/>
          <a:stretch>
            <a:fillRect/>
          </a:stretch>
        </p:blipFill>
        <p:spPr bwMode="auto">
          <a:xfrm>
            <a:off x="1524001" y="1219201"/>
            <a:ext cx="4525963" cy="4525963"/>
          </a:xfrm>
          <a:prstGeom prst="rect">
            <a:avLst/>
          </a:prstGeom>
          <a:noFill/>
        </p:spPr>
      </p:pic>
      <p:sp>
        <p:nvSpPr>
          <p:cNvPr id="5" name="TextBox 4"/>
          <p:cNvSpPr txBox="1"/>
          <p:nvPr/>
        </p:nvSpPr>
        <p:spPr>
          <a:xfrm>
            <a:off x="6400800" y="1295401"/>
            <a:ext cx="3886200" cy="4524315"/>
          </a:xfrm>
          <a:prstGeom prst="rect">
            <a:avLst/>
          </a:prstGeom>
          <a:noFill/>
        </p:spPr>
        <p:txBody>
          <a:bodyPr wrap="square" rtlCol="0">
            <a:spAutoFit/>
          </a:bodyPr>
          <a:lstStyle/>
          <a:p>
            <a:pPr>
              <a:buFont typeface="Arial" pitchFamily="34" charset="0"/>
              <a:buChar char="•"/>
            </a:pPr>
            <a:r>
              <a:rPr lang="en-US" sz="3600" dirty="0"/>
              <a:t>Percent  populations that are perfectly mapped 60% </a:t>
            </a:r>
          </a:p>
          <a:p>
            <a:pPr>
              <a:buFont typeface="Arial" pitchFamily="34" charset="0"/>
              <a:buChar char="•"/>
            </a:pPr>
            <a:r>
              <a:rPr lang="en-US" sz="3600" dirty="0"/>
              <a:t>Average distance to correct population 200 km</a:t>
            </a:r>
          </a:p>
        </p:txBody>
      </p:sp>
      <p:sp>
        <p:nvSpPr>
          <p:cNvPr id="3" name="Footer Placeholder 2">
            <a:extLst>
              <a:ext uri="{FF2B5EF4-FFF2-40B4-BE49-F238E27FC236}">
                <a16:creationId xmlns:a16="http://schemas.microsoft.com/office/drawing/2014/main" id="{088644F5-9B0F-45A9-B0B2-CCF7521D8B6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713137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3CE7-F9BF-49D5-ABFA-148F9AE857E6}"/>
              </a:ext>
            </a:extLst>
          </p:cNvPr>
          <p:cNvSpPr>
            <a:spLocks noGrp="1"/>
          </p:cNvSpPr>
          <p:nvPr>
            <p:ph type="title"/>
          </p:nvPr>
        </p:nvSpPr>
        <p:spPr>
          <a:xfrm>
            <a:off x="677334" y="609600"/>
            <a:ext cx="11021180" cy="1320800"/>
          </a:xfrm>
        </p:spPr>
        <p:txBody>
          <a:bodyPr/>
          <a:lstStyle/>
          <a:p>
            <a:r>
              <a:rPr lang="en-US" dirty="0"/>
              <a:t>R code: install and load the required libraries</a:t>
            </a:r>
          </a:p>
        </p:txBody>
      </p:sp>
      <p:sp>
        <p:nvSpPr>
          <p:cNvPr id="3" name="Content Placeholder 2">
            <a:extLst>
              <a:ext uri="{FF2B5EF4-FFF2-40B4-BE49-F238E27FC236}">
                <a16:creationId xmlns:a16="http://schemas.microsoft.com/office/drawing/2014/main" id="{A0048D4A-B7FC-44B0-817D-DA713CD9568F}"/>
              </a:ext>
            </a:extLst>
          </p:cNvPr>
          <p:cNvSpPr>
            <a:spLocks noGrp="1"/>
          </p:cNvSpPr>
          <p:nvPr>
            <p:ph sz="half" idx="1"/>
          </p:nvPr>
        </p:nvSpPr>
        <p:spPr>
          <a:xfrm>
            <a:off x="459618" y="2045495"/>
            <a:ext cx="6297612" cy="4602048"/>
          </a:xfrm>
        </p:spPr>
        <p:txBody>
          <a:bodyPr>
            <a:normAutofit fontScale="85000" lnSpcReduction="20000"/>
          </a:bodyPr>
          <a:lstStyle/>
          <a:p>
            <a:r>
              <a:rPr lang="en-US" sz="2800" dirty="0" err="1"/>
              <a:t>install.packages</a:t>
            </a:r>
            <a:r>
              <a:rPr lang="en-US" sz="2800" dirty="0"/>
              <a:t>(c("</a:t>
            </a:r>
            <a:r>
              <a:rPr lang="en-US" sz="2800" dirty="0" err="1"/>
              <a:t>poolr</a:t>
            </a:r>
            <a:r>
              <a:rPr lang="en-US" sz="2800" dirty="0"/>
              <a:t>","</a:t>
            </a:r>
            <a:r>
              <a:rPr lang="en-US" sz="2800" dirty="0" err="1"/>
              <a:t>qqman</a:t>
            </a:r>
            <a:r>
              <a:rPr lang="en-US" sz="2800" dirty="0"/>
              <a:t>","BGLR","</a:t>
            </a:r>
            <a:r>
              <a:rPr lang="en-US" sz="2800" dirty="0" err="1"/>
              <a:t>rrBLUP</a:t>
            </a:r>
            <a:r>
              <a:rPr lang="en-US" sz="2800" dirty="0"/>
              <a:t>","DT", "</a:t>
            </a:r>
            <a:r>
              <a:rPr lang="en-US" sz="2800" dirty="0" err="1"/>
              <a:t>SNPRelate</a:t>
            </a:r>
            <a:r>
              <a:rPr lang="en-US" sz="2800" dirty="0"/>
              <a:t>","</a:t>
            </a:r>
            <a:r>
              <a:rPr lang="en-US" sz="2800" dirty="0" err="1"/>
              <a:t>dplyr</a:t>
            </a:r>
            <a:r>
              <a:rPr lang="en-US" sz="2800" dirty="0"/>
              <a:t> ","</a:t>
            </a:r>
            <a:r>
              <a:rPr lang="en-US" sz="2800" dirty="0" err="1"/>
              <a:t>RgoogleMaps</a:t>
            </a:r>
            <a:r>
              <a:rPr lang="en-US" sz="2800" dirty="0"/>
              <a:t>", "</a:t>
            </a:r>
            <a:r>
              <a:rPr lang="en-US" sz="2800" dirty="0" err="1"/>
              <a:t>ggmap</a:t>
            </a:r>
            <a:r>
              <a:rPr lang="en-US" sz="2800" dirty="0"/>
              <a:t>", "</a:t>
            </a:r>
            <a:r>
              <a:rPr lang="en-US" sz="2800" dirty="0" err="1"/>
              <a:t>mapproj</a:t>
            </a:r>
            <a:r>
              <a:rPr lang="en-US" sz="2800" dirty="0"/>
              <a:t>", "sf", "OpenStreetMap", "</a:t>
            </a:r>
            <a:r>
              <a:rPr lang="en-US" sz="2800" dirty="0" err="1"/>
              <a:t>devtools</a:t>
            </a:r>
            <a:r>
              <a:rPr lang="en-US" sz="2800" dirty="0"/>
              <a:t>“))</a:t>
            </a:r>
          </a:p>
          <a:p>
            <a:r>
              <a:rPr lang="en-US" sz="2800" dirty="0" err="1"/>
              <a:t>install.packages</a:t>
            </a:r>
            <a:r>
              <a:rPr lang="en-US" sz="2800" dirty="0"/>
              <a:t>(c("</a:t>
            </a:r>
            <a:r>
              <a:rPr lang="en-US" sz="2800" dirty="0" err="1"/>
              <a:t>rnaturalearth</a:t>
            </a:r>
            <a:r>
              <a:rPr lang="en-US" sz="2800" dirty="0"/>
              <a:t>",'</a:t>
            </a:r>
            <a:r>
              <a:rPr lang="en-US" sz="2800" dirty="0" err="1"/>
              <a:t>rnaturalearthdata</a:t>
            </a:r>
            <a:r>
              <a:rPr lang="en-US" sz="2800" dirty="0"/>
              <a:t>','</a:t>
            </a:r>
            <a:r>
              <a:rPr lang="en-US" sz="2800" dirty="0" err="1"/>
              <a:t>rgeos</a:t>
            </a:r>
            <a:r>
              <a:rPr lang="en-US" sz="2800" dirty="0"/>
              <a:t>',' </a:t>
            </a:r>
            <a:r>
              <a:rPr lang="en-US" sz="2800" dirty="0" err="1"/>
              <a:t>ggspatial</a:t>
            </a:r>
            <a:r>
              <a:rPr lang="en-US" sz="2800" dirty="0"/>
              <a:t>'))</a:t>
            </a:r>
          </a:p>
          <a:p>
            <a:r>
              <a:rPr lang="en-US" sz="2800" dirty="0"/>
              <a:t>library(</a:t>
            </a:r>
            <a:r>
              <a:rPr lang="en-US" sz="2800" dirty="0" err="1"/>
              <a:t>rrBLUP</a:t>
            </a:r>
            <a:r>
              <a:rPr lang="en-US" sz="2800" dirty="0"/>
              <a:t>)</a:t>
            </a:r>
          </a:p>
          <a:p>
            <a:r>
              <a:rPr lang="en-US" sz="2800" dirty="0"/>
              <a:t>library(BGLR)</a:t>
            </a:r>
          </a:p>
          <a:p>
            <a:r>
              <a:rPr lang="en-US" sz="2800" dirty="0"/>
              <a:t>library(DT)</a:t>
            </a:r>
          </a:p>
          <a:p>
            <a:r>
              <a:rPr lang="en-US" sz="2800" dirty="0"/>
              <a:t>library(</a:t>
            </a:r>
            <a:r>
              <a:rPr lang="en-US" sz="2800" dirty="0" err="1"/>
              <a:t>SNPRelate</a:t>
            </a:r>
            <a:r>
              <a:rPr lang="en-US" sz="2800" dirty="0"/>
              <a:t>)</a:t>
            </a:r>
          </a:p>
          <a:p>
            <a:r>
              <a:rPr lang="en-US" sz="2800" dirty="0"/>
              <a:t>library(</a:t>
            </a:r>
            <a:r>
              <a:rPr lang="en-US" sz="2800" dirty="0" err="1"/>
              <a:t>rgeos</a:t>
            </a:r>
            <a:r>
              <a:rPr lang="en-US" sz="2800" dirty="0"/>
              <a:t>)</a:t>
            </a:r>
          </a:p>
          <a:p>
            <a:r>
              <a:rPr lang="en-US" sz="2800" dirty="0"/>
              <a:t>library(</a:t>
            </a:r>
            <a:r>
              <a:rPr lang="en-US" sz="2800" dirty="0" err="1"/>
              <a:t>ggspatial</a:t>
            </a:r>
            <a:r>
              <a:rPr lang="en-US" sz="2800" dirty="0"/>
              <a:t>)</a:t>
            </a:r>
          </a:p>
          <a:p>
            <a:pPr marL="0" indent="0">
              <a:buNone/>
            </a:pPr>
            <a:endParaRPr lang="en-US" dirty="0"/>
          </a:p>
        </p:txBody>
      </p:sp>
      <p:sp>
        <p:nvSpPr>
          <p:cNvPr id="6" name="Content Placeholder 5">
            <a:extLst>
              <a:ext uri="{FF2B5EF4-FFF2-40B4-BE49-F238E27FC236}">
                <a16:creationId xmlns:a16="http://schemas.microsoft.com/office/drawing/2014/main" id="{FCFDC2CF-E59C-40D3-B85A-DB24535A4B8F}"/>
              </a:ext>
            </a:extLst>
          </p:cNvPr>
          <p:cNvSpPr>
            <a:spLocks noGrp="1"/>
          </p:cNvSpPr>
          <p:nvPr>
            <p:ph sz="half" idx="2"/>
          </p:nvPr>
        </p:nvSpPr>
        <p:spPr>
          <a:xfrm>
            <a:off x="6757230" y="1367762"/>
            <a:ext cx="5479186" cy="4717143"/>
          </a:xfrm>
        </p:spPr>
        <p:txBody>
          <a:bodyPr>
            <a:normAutofit fontScale="85000" lnSpcReduction="20000"/>
          </a:bodyPr>
          <a:lstStyle/>
          <a:p>
            <a:r>
              <a:rPr lang="en-US" sz="2400" dirty="0"/>
              <a:t>library(</a:t>
            </a:r>
            <a:r>
              <a:rPr lang="en-US" sz="2400" dirty="0" err="1"/>
              <a:t>qqman</a:t>
            </a:r>
            <a:r>
              <a:rPr lang="en-US" sz="2400" dirty="0"/>
              <a:t>)</a:t>
            </a:r>
          </a:p>
          <a:p>
            <a:r>
              <a:rPr lang="en-US" sz="2400" dirty="0"/>
              <a:t>library(</a:t>
            </a:r>
            <a:r>
              <a:rPr lang="en-US" sz="2400" dirty="0" err="1"/>
              <a:t>poolr</a:t>
            </a:r>
            <a:r>
              <a:rPr lang="en-US" sz="2400" dirty="0"/>
              <a:t>)</a:t>
            </a:r>
          </a:p>
          <a:p>
            <a:r>
              <a:rPr lang="en-US" sz="2400" dirty="0"/>
              <a:t>library(OpenStreetMap)</a:t>
            </a:r>
          </a:p>
          <a:p>
            <a:r>
              <a:rPr lang="en-US" sz="2400" dirty="0"/>
              <a:t>library(</a:t>
            </a:r>
            <a:r>
              <a:rPr lang="en-US" sz="2400" dirty="0" err="1"/>
              <a:t>rjson</a:t>
            </a:r>
            <a:r>
              <a:rPr lang="en-US" sz="2400" dirty="0"/>
              <a:t>)</a:t>
            </a:r>
          </a:p>
          <a:p>
            <a:r>
              <a:rPr lang="en-US" sz="2400" dirty="0"/>
              <a:t>library(</a:t>
            </a:r>
            <a:r>
              <a:rPr lang="en-US" sz="2400" dirty="0" err="1"/>
              <a:t>rgdal</a:t>
            </a:r>
            <a:r>
              <a:rPr lang="en-US" sz="2400" dirty="0"/>
              <a:t>)</a:t>
            </a:r>
          </a:p>
          <a:p>
            <a:r>
              <a:rPr lang="en-US" sz="2400" dirty="0"/>
              <a:t>library(</a:t>
            </a:r>
            <a:r>
              <a:rPr lang="en-US" sz="2400" dirty="0" err="1"/>
              <a:t>RgoogleMaps</a:t>
            </a:r>
            <a:r>
              <a:rPr lang="en-US" sz="2400" dirty="0"/>
              <a:t>)</a:t>
            </a:r>
          </a:p>
          <a:p>
            <a:r>
              <a:rPr lang="en-US" sz="2400" dirty="0"/>
              <a:t>library(</a:t>
            </a:r>
            <a:r>
              <a:rPr lang="en-US" sz="2400" dirty="0" err="1"/>
              <a:t>mapproj</a:t>
            </a:r>
            <a:r>
              <a:rPr lang="en-US" sz="2400" dirty="0"/>
              <a:t>)</a:t>
            </a:r>
          </a:p>
          <a:p>
            <a:r>
              <a:rPr lang="en-US" sz="2400" dirty="0"/>
              <a:t>library(sf)</a:t>
            </a:r>
          </a:p>
          <a:p>
            <a:r>
              <a:rPr lang="en-US" sz="2400" dirty="0"/>
              <a:t>library(</a:t>
            </a:r>
            <a:r>
              <a:rPr lang="en-US" sz="2400" dirty="0" err="1"/>
              <a:t>dplyr</a:t>
            </a:r>
            <a:r>
              <a:rPr lang="en-US" sz="2400" dirty="0"/>
              <a:t>)</a:t>
            </a:r>
          </a:p>
          <a:p>
            <a:r>
              <a:rPr lang="en-US" sz="2400" dirty="0"/>
              <a:t>Library(</a:t>
            </a:r>
            <a:r>
              <a:rPr lang="en-US" sz="2400" dirty="0" err="1"/>
              <a:t>devtools</a:t>
            </a:r>
            <a:r>
              <a:rPr lang="en-US" sz="2400" dirty="0"/>
              <a:t>)</a:t>
            </a:r>
          </a:p>
          <a:p>
            <a:r>
              <a:rPr lang="en-US" sz="2400" dirty="0" err="1"/>
              <a:t>devtools</a:t>
            </a:r>
            <a:r>
              <a:rPr lang="en-US" sz="2400" dirty="0"/>
              <a:t>::</a:t>
            </a:r>
            <a:r>
              <a:rPr lang="en-US" sz="2400" dirty="0" err="1"/>
              <a:t>install_github</a:t>
            </a:r>
            <a:r>
              <a:rPr lang="en-US" sz="2400" dirty="0"/>
              <a:t>("</a:t>
            </a:r>
            <a:r>
              <a:rPr lang="en-US" sz="2400" dirty="0" err="1"/>
              <a:t>dkahle</a:t>
            </a:r>
            <a:r>
              <a:rPr lang="en-US" sz="2400" dirty="0"/>
              <a:t>/</a:t>
            </a:r>
            <a:r>
              <a:rPr lang="en-US" sz="2400" dirty="0" err="1"/>
              <a:t>ggmap</a:t>
            </a:r>
            <a:r>
              <a:rPr lang="en-US" sz="2400" dirty="0"/>
              <a:t>", ref = "</a:t>
            </a:r>
            <a:r>
              <a:rPr lang="en-US" sz="2400" dirty="0" err="1"/>
              <a:t>tidyup</a:t>
            </a:r>
            <a:r>
              <a:rPr lang="en-US" sz="2400" dirty="0"/>
              <a:t>")</a:t>
            </a:r>
          </a:p>
          <a:p>
            <a:endParaRPr lang="en-US" sz="2400" dirty="0"/>
          </a:p>
          <a:p>
            <a:endParaRPr lang="en-US" sz="2400" dirty="0"/>
          </a:p>
        </p:txBody>
      </p:sp>
      <p:sp>
        <p:nvSpPr>
          <p:cNvPr id="4" name="Footer Placeholder 3">
            <a:extLst>
              <a:ext uri="{FF2B5EF4-FFF2-40B4-BE49-F238E27FC236}">
                <a16:creationId xmlns:a16="http://schemas.microsoft.com/office/drawing/2014/main" id="{0E50077C-0D02-404D-956A-7378D0A121C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875343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Initial Hypothesis</a:t>
            </a:r>
          </a:p>
        </p:txBody>
      </p:sp>
      <p:sp>
        <p:nvSpPr>
          <p:cNvPr id="3" name="Содержимое 2"/>
          <p:cNvSpPr>
            <a:spLocks noGrp="1"/>
          </p:cNvSpPr>
          <p:nvPr>
            <p:ph idx="1"/>
          </p:nvPr>
        </p:nvSpPr>
        <p:spPr>
          <a:xfrm>
            <a:off x="536657" y="1597881"/>
            <a:ext cx="8596668" cy="3880773"/>
          </a:xfrm>
        </p:spPr>
        <p:txBody>
          <a:bodyPr/>
          <a:lstStyle/>
          <a:p>
            <a:r>
              <a:rPr lang="en-US" sz="2800" dirty="0"/>
              <a:t>Geographic position of Arabidopsis should be associated with cold tolerance. Colder climate in Northern hemisphere is observed at higher latitudes. Plants may adapt to colder climates by adjusting flowering time. Therefore, we expect to see association with genes controlling flowering time and latitude</a:t>
            </a:r>
            <a:r>
              <a:rPr lang="en-US" dirty="0"/>
              <a:t>.</a:t>
            </a:r>
          </a:p>
          <a:p>
            <a:endParaRPr lang="en-US" dirty="0"/>
          </a:p>
        </p:txBody>
      </p:sp>
      <p:sp>
        <p:nvSpPr>
          <p:cNvPr id="4" name="Footer Placeholder 3">
            <a:extLst>
              <a:ext uri="{FF2B5EF4-FFF2-40B4-BE49-F238E27FC236}">
                <a16:creationId xmlns:a16="http://schemas.microsoft.com/office/drawing/2014/main" id="{33D04A2E-2959-4884-993A-EFB906268A7E}"/>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958793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IMG_3613.jpg"/>
          <p:cNvPicPr>
            <a:picLocks noChangeAspect="1"/>
          </p:cNvPicPr>
          <p:nvPr/>
        </p:nvPicPr>
        <p:blipFill>
          <a:blip r:embed="rId2" cstate="print"/>
          <a:srcRect t="9653" b="9653"/>
          <a:stretch>
            <a:fillRect/>
          </a:stretch>
        </p:blipFill>
        <p:spPr bwMode="auto">
          <a:xfrm>
            <a:off x="2658072" y="2003599"/>
            <a:ext cx="6875859" cy="4161234"/>
          </a:xfrm>
          <a:prstGeom prst="rect">
            <a:avLst/>
          </a:prstGeom>
          <a:noFill/>
          <a:ln w="12700" cap="flat" cmpd="sng">
            <a:noFill/>
            <a:prstDash val="solid"/>
            <a:miter lim="0"/>
            <a:headEnd type="none" w="med" len="med"/>
            <a:tailEnd type="none" w="med" len="med"/>
          </a:ln>
          <a:effectLst/>
        </p:spPr>
      </p:pic>
      <p:sp>
        <p:nvSpPr>
          <p:cNvPr id="46082" name="Rectangle 2"/>
          <p:cNvSpPr>
            <a:spLocks noGrp="1" noChangeArrowheads="1"/>
          </p:cNvSpPr>
          <p:nvPr>
            <p:ph type="title"/>
          </p:nvPr>
        </p:nvSpPr>
        <p:spPr>
          <a:xfrm>
            <a:off x="2416970" y="310308"/>
            <a:ext cx="7356947" cy="1000125"/>
          </a:xfrm>
        </p:spPr>
        <p:txBody>
          <a:bodyPr vert="horz" lIns="64291" tIns="32146" rIns="64291" bIns="32146" rtlCol="0" anchor="t">
            <a:normAutofit/>
          </a:bodyPr>
          <a:lstStyle/>
          <a:p>
            <a:pPr defTabSz="369453"/>
            <a:r>
              <a:rPr lang="en-US" sz="5100" dirty="0"/>
              <a:t>GPS analysis of </a:t>
            </a:r>
            <a:r>
              <a:rPr lang="en-US" sz="5100" i="1" dirty="0"/>
              <a:t>O. sativa</a:t>
            </a:r>
            <a:endParaRPr lang="en-US" i="1" dirty="0"/>
          </a:p>
        </p:txBody>
      </p:sp>
      <p:sp>
        <p:nvSpPr>
          <p:cNvPr id="2" name="Footer Placeholder 1">
            <a:extLst>
              <a:ext uri="{FF2B5EF4-FFF2-40B4-BE49-F238E27FC236}">
                <a16:creationId xmlns:a16="http://schemas.microsoft.com/office/drawing/2014/main" id="{3324F186-40D1-4C24-A4D8-2B56AF98F73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44450134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1752601" y="312540"/>
            <a:ext cx="8244558" cy="1518047"/>
          </a:xfrm>
        </p:spPr>
        <p:txBody>
          <a:bodyPr vert="horz" lIns="64291" tIns="32146" rIns="64291" bIns="32146" rtlCol="0" anchor="t">
            <a:normAutofit/>
          </a:bodyPr>
          <a:lstStyle/>
          <a:p>
            <a:pPr defTabSz="364988"/>
            <a:r>
              <a:rPr lang="en-US" sz="5000" dirty="0"/>
              <a:t>Accuracy for rice</a:t>
            </a:r>
            <a:endParaRPr lang="en-US" dirty="0"/>
          </a:p>
        </p:txBody>
      </p:sp>
      <p:pic>
        <p:nvPicPr>
          <p:cNvPr id="47106" name="Picture 2" descr="Rice GPS worldwide.png"/>
          <p:cNvPicPr>
            <a:picLocks noChangeAspect="1"/>
          </p:cNvPicPr>
          <p:nvPr/>
        </p:nvPicPr>
        <p:blipFill>
          <a:blip r:embed="rId2" cstate="print"/>
          <a:srcRect/>
          <a:stretch>
            <a:fillRect/>
          </a:stretch>
        </p:blipFill>
        <p:spPr bwMode="auto">
          <a:xfrm>
            <a:off x="2362200" y="1295400"/>
            <a:ext cx="7500938" cy="4964906"/>
          </a:xfrm>
          <a:prstGeom prst="rect">
            <a:avLst/>
          </a:prstGeom>
          <a:noFill/>
          <a:ln w="12700" cap="flat" cmpd="sng">
            <a:noFill/>
            <a:prstDash val="solid"/>
            <a:miter lim="0"/>
            <a:headEnd type="none" w="med" len="med"/>
            <a:tailEnd type="none" w="med" len="med"/>
          </a:ln>
          <a:effectLst/>
        </p:spPr>
      </p:pic>
      <p:sp>
        <p:nvSpPr>
          <p:cNvPr id="47107" name="AutoShape 3"/>
          <p:cNvSpPr>
            <a:spLocks/>
          </p:cNvSpPr>
          <p:nvPr/>
        </p:nvSpPr>
        <p:spPr bwMode="auto">
          <a:xfrm>
            <a:off x="7293696" y="5877968"/>
            <a:ext cx="2980283" cy="83939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12700" cap="flat" cmpd="sng">
            <a:noFill/>
            <a:prstDash val="solid"/>
            <a:miter lim="0"/>
            <a:headEnd/>
            <a:tailEnd/>
          </a:ln>
          <a:effectLst/>
        </p:spPr>
        <p:txBody>
          <a:bodyPr lIns="35717" tIns="35717" rIns="35717" bIns="35717" anchor="ctr"/>
          <a:lstStyle/>
          <a:p>
            <a:r>
              <a:rPr lang="en-US"/>
              <a:t>Median distance: 4043 km</a:t>
            </a:r>
          </a:p>
        </p:txBody>
      </p:sp>
      <p:sp>
        <p:nvSpPr>
          <p:cNvPr id="2" name="Footer Placeholder 1">
            <a:extLst>
              <a:ext uri="{FF2B5EF4-FFF2-40B4-BE49-F238E27FC236}">
                <a16:creationId xmlns:a16="http://schemas.microsoft.com/office/drawing/2014/main" id="{3002997D-584E-4DD3-9BCA-DAEC75655FF7}"/>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46203841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ChangeArrowheads="1"/>
          </p:cNvSpPr>
          <p:nvPr>
            <p:ph type="title"/>
          </p:nvPr>
        </p:nvSpPr>
        <p:spPr>
          <a:xfrm>
            <a:off x="2193728" y="312539"/>
            <a:ext cx="7902773" cy="986730"/>
          </a:xfrm>
        </p:spPr>
        <p:txBody>
          <a:bodyPr vert="horz" lIns="64291" tIns="32146" rIns="64291" bIns="32146" rtlCol="0" anchor="t">
            <a:normAutofit/>
          </a:bodyPr>
          <a:lstStyle/>
          <a:p>
            <a:pPr defTabSz="213189"/>
            <a:r>
              <a:rPr lang="en-US" sz="2900" dirty="0"/>
              <a:t>GPS prediction after SNP and geographic filtering</a:t>
            </a:r>
            <a:endParaRPr lang="en-US" dirty="0"/>
          </a:p>
        </p:txBody>
      </p:sp>
      <p:pic>
        <p:nvPicPr>
          <p:cNvPr id="48130" name="Picture 2" descr="Rice GPS ASIA.png"/>
          <p:cNvPicPr>
            <a:picLocks noChangeAspect="1"/>
          </p:cNvPicPr>
          <p:nvPr/>
        </p:nvPicPr>
        <p:blipFill>
          <a:blip r:embed="rId2" cstate="print"/>
          <a:srcRect/>
          <a:stretch>
            <a:fillRect/>
          </a:stretch>
        </p:blipFill>
        <p:spPr bwMode="auto">
          <a:xfrm>
            <a:off x="2057400" y="1219200"/>
            <a:ext cx="6024742" cy="4419600"/>
          </a:xfrm>
          <a:prstGeom prst="rect">
            <a:avLst/>
          </a:prstGeom>
          <a:noFill/>
          <a:ln w="12700" cap="flat" cmpd="sng">
            <a:noFill/>
            <a:prstDash val="solid"/>
            <a:miter lim="0"/>
            <a:headEnd type="none" w="med" len="med"/>
            <a:tailEnd type="none" w="med" len="med"/>
          </a:ln>
          <a:effectLst/>
        </p:spPr>
      </p:pic>
      <p:sp>
        <p:nvSpPr>
          <p:cNvPr id="48131" name="AutoShape 3"/>
          <p:cNvSpPr>
            <a:spLocks/>
          </p:cNvSpPr>
          <p:nvPr/>
        </p:nvSpPr>
        <p:spPr bwMode="auto">
          <a:xfrm>
            <a:off x="8197826" y="3378772"/>
            <a:ext cx="2399854" cy="714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w="12700" cap="flat" cmpd="sng">
            <a:noFill/>
            <a:prstDash val="solid"/>
            <a:miter lim="0"/>
            <a:headEnd/>
            <a:tailEnd/>
          </a:ln>
          <a:effectLst/>
        </p:spPr>
        <p:txBody>
          <a:bodyPr lIns="35717" tIns="35717" rIns="35717" bIns="35717" anchor="ctr"/>
          <a:lstStyle/>
          <a:p>
            <a:r>
              <a:rPr lang="en-US" sz="2100" dirty="0"/>
              <a:t>Median distance : 1141 km</a:t>
            </a:r>
            <a:endParaRPr lang="en-US" dirty="0"/>
          </a:p>
        </p:txBody>
      </p:sp>
      <p:sp>
        <p:nvSpPr>
          <p:cNvPr id="2" name="Footer Placeholder 1">
            <a:extLst>
              <a:ext uri="{FF2B5EF4-FFF2-40B4-BE49-F238E27FC236}">
                <a16:creationId xmlns:a16="http://schemas.microsoft.com/office/drawing/2014/main" id="{1B9BA127-A5B2-4161-AE61-E513E12E0D9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0592717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Why does not work for rice?</a:t>
            </a:r>
          </a:p>
        </p:txBody>
      </p:sp>
      <p:sp>
        <p:nvSpPr>
          <p:cNvPr id="3" name="Содержимое 2"/>
          <p:cNvSpPr>
            <a:spLocks noGrp="1"/>
          </p:cNvSpPr>
          <p:nvPr>
            <p:ph idx="1"/>
          </p:nvPr>
        </p:nvSpPr>
        <p:spPr>
          <a:xfrm>
            <a:off x="1981200" y="1219201"/>
            <a:ext cx="8305800" cy="4525963"/>
          </a:xfrm>
        </p:spPr>
        <p:txBody>
          <a:bodyPr/>
          <a:lstStyle/>
          <a:p>
            <a:pPr>
              <a:buNone/>
            </a:pPr>
            <a:r>
              <a:rPr lang="en-US" dirty="0"/>
              <a:t>Rice cannot choose its soul mate, but Arabidopsis can.</a:t>
            </a:r>
          </a:p>
        </p:txBody>
      </p:sp>
      <p:pic>
        <p:nvPicPr>
          <p:cNvPr id="80898" name="Picture 2" descr="https://encrypted-tbn3.gstatic.com/images?q=tbn:ANd9GcTc6wqZBBDvxYud5X-IZ5IgSqCfNTGiZRJTGA2snFHj_BW8iP2PZA"/>
          <p:cNvPicPr>
            <a:picLocks noChangeAspect="1" noChangeArrowheads="1"/>
          </p:cNvPicPr>
          <p:nvPr/>
        </p:nvPicPr>
        <p:blipFill>
          <a:blip r:embed="rId2" cstate="print"/>
          <a:srcRect/>
          <a:stretch>
            <a:fillRect/>
          </a:stretch>
        </p:blipFill>
        <p:spPr bwMode="auto">
          <a:xfrm>
            <a:off x="6538548" y="2362200"/>
            <a:ext cx="3900852" cy="3352800"/>
          </a:xfrm>
          <a:prstGeom prst="rect">
            <a:avLst/>
          </a:prstGeom>
          <a:noFill/>
        </p:spPr>
      </p:pic>
      <p:pic>
        <p:nvPicPr>
          <p:cNvPr id="80900" name="Picture 4" descr="https://encrypted-tbn1.gstatic.com/images?q=tbn:ANd9GcQkOkw7kCIGQQzk2V_otrweFUQ-ZRYWGXAC3BJzxShduwKPVIkvTQ"/>
          <p:cNvPicPr>
            <a:picLocks noChangeAspect="1" noChangeArrowheads="1"/>
          </p:cNvPicPr>
          <p:nvPr/>
        </p:nvPicPr>
        <p:blipFill>
          <a:blip r:embed="rId3" cstate="print"/>
          <a:srcRect/>
          <a:stretch>
            <a:fillRect/>
          </a:stretch>
        </p:blipFill>
        <p:spPr bwMode="auto">
          <a:xfrm>
            <a:off x="1524001" y="2286000"/>
            <a:ext cx="3920871" cy="3429000"/>
          </a:xfrm>
          <a:prstGeom prst="rect">
            <a:avLst/>
          </a:prstGeom>
          <a:noFill/>
        </p:spPr>
      </p:pic>
      <p:sp>
        <p:nvSpPr>
          <p:cNvPr id="4" name="Footer Placeholder 3">
            <a:extLst>
              <a:ext uri="{FF2B5EF4-FFF2-40B4-BE49-F238E27FC236}">
                <a16:creationId xmlns:a16="http://schemas.microsoft.com/office/drawing/2014/main" id="{BC1A4390-1773-40FD-8F65-D4EBD5B9C83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788936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2707" y="0"/>
            <a:ext cx="6505303" cy="1293028"/>
          </a:xfrm>
        </p:spPr>
        <p:txBody>
          <a:bodyPr/>
          <a:lstStyle/>
          <a:p>
            <a:r>
              <a:rPr lang="en-US" dirty="0"/>
              <a:t>Datasets: </a:t>
            </a:r>
            <a:r>
              <a:rPr lang="en-US" dirty="0" err="1"/>
              <a:t>WorldClime</a:t>
            </a:r>
            <a:r>
              <a:rPr lang="en-US" dirty="0"/>
              <a:t> and </a:t>
            </a:r>
            <a:r>
              <a:rPr lang="en-US" dirty="0" err="1"/>
              <a:t>SoilDB</a:t>
            </a:r>
            <a:r>
              <a:rPr lang="en-US" dirty="0"/>
              <a:t> </a:t>
            </a:r>
          </a:p>
        </p:txBody>
      </p:sp>
      <p:pic>
        <p:nvPicPr>
          <p:cNvPr id="3074" name="Picture 2" descr="https://lh6.googleusercontent.com/MGh6FL4TKPRcNTWBCX2BnbfzimKDRP6-7ZLaq8PNJR25yn2sp-IIcCXCPyT6Scpc79PBnD3uj9bjff0sr4t-E1Dv7I3GqauuGoytQ9gdo8OFbwpFS3lc-EjIKjFqSbEtc2G5py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5400000">
            <a:off x="-568487" y="804303"/>
            <a:ext cx="6624058" cy="51983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71307" y="1293028"/>
            <a:ext cx="6048101" cy="3416320"/>
          </a:xfrm>
          <a:prstGeom prst="rect">
            <a:avLst/>
          </a:prstGeom>
          <a:noFill/>
        </p:spPr>
        <p:txBody>
          <a:bodyPr wrap="square" rtlCol="0">
            <a:spAutoFit/>
          </a:bodyPr>
          <a:lstStyle/>
          <a:p>
            <a:r>
              <a:rPr lang="en-US" dirty="0"/>
              <a:t>Admixture components are more influenced by climate than soil parameters</a:t>
            </a:r>
          </a:p>
          <a:p>
            <a:endParaRPr lang="en-US" dirty="0"/>
          </a:p>
          <a:p>
            <a:r>
              <a:rPr lang="en-US" dirty="0"/>
              <a:t>Climate and soil are not independent (Mantel test p-value 0.03)</a:t>
            </a:r>
          </a:p>
          <a:p>
            <a:endParaRPr lang="en-US" dirty="0"/>
          </a:p>
          <a:p>
            <a:r>
              <a:rPr lang="en-US" dirty="0"/>
              <a:t>Next, predict admixture component class by Climate and Soil.</a:t>
            </a:r>
          </a:p>
          <a:p>
            <a:endParaRPr lang="en-US" dirty="0"/>
          </a:p>
          <a:p>
            <a:r>
              <a:rPr lang="en-US" dirty="0"/>
              <a:t>Accuracy is 0.85</a:t>
            </a:r>
          </a:p>
          <a:p>
            <a:endParaRPr lang="en-US" dirty="0"/>
          </a:p>
          <a:p>
            <a:endParaRPr lang="en-US" dirty="0"/>
          </a:p>
        </p:txBody>
      </p:sp>
      <p:pic>
        <p:nvPicPr>
          <p:cNvPr id="3080" name="Picture 8" descr="https://lh3.googleusercontent.com/7SZa0HGVz_OS7sLYhYSpL1sQ7-Y74mAzbCaPmRyeGaNSgq5bm8A6Lc8r0CBfx9Swtzvq6MlO5-3mrTAgW1C3437ARIZumi7ht6oU1m4k60lwZQDtlXwIIY5jTIEClAgz8LoIjB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1135" y="3240778"/>
            <a:ext cx="3510468" cy="347472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1E13914C-612C-470B-88F6-98F04144498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561800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conclusion</a:t>
            </a:r>
          </a:p>
        </p:txBody>
      </p:sp>
      <p:sp>
        <p:nvSpPr>
          <p:cNvPr id="3" name="Content Placeholder 2"/>
          <p:cNvSpPr>
            <a:spLocks noGrp="1"/>
          </p:cNvSpPr>
          <p:nvPr>
            <p:ph idx="1"/>
          </p:nvPr>
        </p:nvSpPr>
        <p:spPr/>
        <p:txBody>
          <a:bodyPr/>
          <a:lstStyle/>
          <a:p>
            <a:r>
              <a:rPr lang="en-US" sz="4000" dirty="0"/>
              <a:t>We can model wild species – not so much luck with domesticated</a:t>
            </a:r>
          </a:p>
          <a:p>
            <a:r>
              <a:rPr lang="en-US" sz="4000" dirty="0"/>
              <a:t>Climate and soil influence genetics (duh!)</a:t>
            </a:r>
          </a:p>
          <a:p>
            <a:pPr marL="0" indent="0">
              <a:buNone/>
            </a:pPr>
            <a:endParaRPr lang="en-US" dirty="0"/>
          </a:p>
        </p:txBody>
      </p:sp>
      <p:sp>
        <p:nvSpPr>
          <p:cNvPr id="7" name="Footer Placeholder 6">
            <a:extLst>
              <a:ext uri="{FF2B5EF4-FFF2-40B4-BE49-F238E27FC236}">
                <a16:creationId xmlns:a16="http://schemas.microsoft.com/office/drawing/2014/main" id="{4355611A-BE71-45C9-BF79-AECD44DCFE5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609728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p:nvPr/>
        </p:nvSpPr>
        <p:spPr>
          <a:xfrm>
            <a:off x="551329" y="1286421"/>
            <a:ext cx="6832977" cy="512006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18000">
            <a:solidFill>
              <a:srgbClr val="5C8526"/>
            </a:solidFill>
            <a:prstDash val="solid"/>
          </a:ln>
        </p:spPr>
        <p:txBody>
          <a:bodyPr vert="horz" wrap="square" lIns="8165" tIns="8165" rIns="8165" bIns="8165" anchor="t" anchorCtr="0" compatLnSpc="0">
            <a:noAutofit/>
          </a:bodyPr>
          <a:lstStyle/>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Legumes (</a:t>
            </a:r>
            <a:r>
              <a:rPr lang="en-GB" b="1" dirty="0" err="1">
                <a:solidFill>
                  <a:srgbClr val="009999"/>
                </a:solidFill>
                <a:latin typeface="Albany AMT" pitchFamily="18"/>
                <a:ea typeface="Lucida Sans Unicode" pitchFamily="2"/>
                <a:cs typeface="Lucida Sans Unicode" pitchFamily="2"/>
              </a:rPr>
              <a:t>fabaceae</a:t>
            </a:r>
            <a:r>
              <a:rPr lang="en-GB" b="1" dirty="0">
                <a:solidFill>
                  <a:srgbClr val="009999"/>
                </a:solidFill>
                <a:latin typeface="Albany AMT" pitchFamily="18"/>
                <a:ea typeface="Lucida Sans Unicode" pitchFamily="2"/>
                <a:cs typeface="Lucida Sans Unicode" pitchFamily="2"/>
              </a:rPr>
              <a:t>) plant family</a:t>
            </a:r>
          </a:p>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b="1" dirty="0">
                <a:solidFill>
                  <a:srgbClr val="000000"/>
                </a:solidFill>
                <a:latin typeface="Albany AMT" pitchFamily="18"/>
                <a:ea typeface="Albany AMT" pitchFamily="2"/>
                <a:cs typeface="Lucidasans" pitchFamily="2"/>
              </a:rPr>
              <a:t>		Ability to establish nodule symbiosis</a:t>
            </a:r>
          </a:p>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b="1" dirty="0">
                <a:solidFill>
                  <a:srgbClr val="000000"/>
                </a:solidFill>
                <a:latin typeface="Albany AMT" pitchFamily="18"/>
                <a:ea typeface="Albany AMT" pitchFamily="2"/>
                <a:cs typeface="Lucidasans" pitchFamily="2"/>
              </a:rPr>
              <a:t>		High </a:t>
            </a:r>
            <a:r>
              <a:rPr lang="en-GB" b="1" dirty="0" err="1">
                <a:solidFill>
                  <a:srgbClr val="000000"/>
                </a:solidFill>
                <a:latin typeface="Albany AMT" pitchFamily="18"/>
                <a:ea typeface="Albany AMT" pitchFamily="2"/>
                <a:cs typeface="Lucidasans" pitchFamily="2"/>
              </a:rPr>
              <a:t>synteny</a:t>
            </a:r>
            <a:r>
              <a:rPr lang="en-GB" b="1" dirty="0">
                <a:solidFill>
                  <a:srgbClr val="000000"/>
                </a:solidFill>
                <a:latin typeface="Albany AMT" pitchFamily="18"/>
                <a:ea typeface="Albany AMT" pitchFamily="2"/>
                <a:cs typeface="Lucidasans" pitchFamily="2"/>
              </a:rPr>
              <a:t> to legume crops</a:t>
            </a:r>
          </a:p>
          <a:p>
            <a:pPr marL="292300" indent="-292300">
              <a:lnSpc>
                <a:spcPct val="90000"/>
              </a:lnSpc>
              <a:spcBef>
                <a:spcPts val="363"/>
              </a:spcBef>
            </a:pPr>
            <a:endParaRPr lang="en-GB" b="1" dirty="0">
              <a:solidFill>
                <a:srgbClr val="000000"/>
              </a:solidFill>
              <a:latin typeface="Albany AMT" pitchFamily="18"/>
              <a:ea typeface="Albany AMT" pitchFamily="2"/>
              <a:cs typeface="Lucidasans" pitchFamily="2"/>
            </a:endParaRP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Small diploid genome</a:t>
            </a:r>
            <a:r>
              <a:rPr lang="en-GB" b="1" dirty="0">
                <a:solidFill>
                  <a:srgbClr val="000000"/>
                </a:solidFill>
                <a:latin typeface="Albany AMT" pitchFamily="18"/>
                <a:ea typeface="Albany AMT" pitchFamily="2"/>
                <a:cs typeface="Lucidasans" pitchFamily="2"/>
              </a:rPr>
              <a:t> (</a:t>
            </a:r>
            <a:r>
              <a:rPr lang="en-GB" b="1" dirty="0" err="1">
                <a:solidFill>
                  <a:srgbClr val="000000"/>
                </a:solidFill>
                <a:latin typeface="Albany AMT" pitchFamily="18"/>
                <a:ea typeface="Albany AMT" pitchFamily="2"/>
                <a:cs typeface="Lucidasans" pitchFamily="2"/>
              </a:rPr>
              <a:t>500Mb</a:t>
            </a:r>
            <a:r>
              <a:rPr lang="en-GB" b="1" dirty="0">
                <a:solidFill>
                  <a:srgbClr val="000000"/>
                </a:solidFill>
                <a:latin typeface="Albany AMT" pitchFamily="18"/>
                <a:ea typeface="Albany AMT" pitchFamily="2"/>
                <a:cs typeface="Lucidasans" pitchFamily="2"/>
              </a:rPr>
              <a:t>) </a:t>
            </a:r>
            <a:r>
              <a:rPr lang="en-GB" b="1" dirty="0">
                <a:solidFill>
                  <a:srgbClr val="009999"/>
                </a:solidFill>
                <a:latin typeface="Albany AMT" pitchFamily="18"/>
                <a:ea typeface="Lucida Sans Unicode" pitchFamily="2"/>
                <a:cs typeface="Lucida Sans Unicode" pitchFamily="2"/>
              </a:rPr>
              <a:t>sequenced </a:t>
            </a:r>
            <a:r>
              <a:rPr lang="en-GB" dirty="0">
                <a:solidFill>
                  <a:srgbClr val="333366"/>
                </a:solidFill>
                <a:latin typeface="Albany AMT" pitchFamily="18"/>
                <a:ea typeface="Lucida Sans Unicode" pitchFamily="2"/>
                <a:cs typeface="Lucida Sans Unicode" pitchFamily="2"/>
              </a:rPr>
              <a:t>Tang et al., 2014 (BMC Genomics)</a:t>
            </a:r>
          </a:p>
          <a:p>
            <a:pPr marL="292300" indent="-292300">
              <a:lnSpc>
                <a:spcPct val="90000"/>
              </a:lnSpc>
              <a:spcBef>
                <a:spcPts val="363"/>
              </a:spcBef>
            </a:pPr>
            <a:endParaRPr lang="en-GB" b="1" dirty="0">
              <a:solidFill>
                <a:srgbClr val="000000"/>
              </a:solidFill>
              <a:latin typeface="Albany AMT" pitchFamily="18"/>
              <a:ea typeface="Albany AMT" pitchFamily="2"/>
              <a:cs typeface="Lucidasans" pitchFamily="2"/>
            </a:endParaRP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Numerous genomic resources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RIL populations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Mutant collections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Large EST and RNASEQ databases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HAPMAP resources </a:t>
            </a:r>
            <a:r>
              <a:rPr lang="en-GB" dirty="0" err="1">
                <a:latin typeface="Albany AMT" pitchFamily="18"/>
                <a:ea typeface="Lucida Sans Unicode" pitchFamily="2"/>
                <a:cs typeface="Lucida Sans Unicode" pitchFamily="2"/>
              </a:rPr>
              <a:t>Branca</a:t>
            </a:r>
            <a:r>
              <a:rPr lang="en-GB" dirty="0">
                <a:latin typeface="Albany AMT" pitchFamily="18"/>
                <a:ea typeface="Lucida Sans Unicode" pitchFamily="2"/>
                <a:cs typeface="Lucida Sans Unicode" pitchFamily="2"/>
              </a:rPr>
              <a:t> et al., 2011 (PNAS)</a:t>
            </a:r>
          </a:p>
          <a:p>
            <a:pPr marL="800100" lvl="1" indent="-342900">
              <a:lnSpc>
                <a:spcPct val="90000"/>
              </a:lnSpc>
              <a:spcBef>
                <a:spcPts val="363"/>
              </a:spcBef>
              <a:buClr>
                <a:srgbClr val="CCFF33"/>
              </a:buClr>
              <a:buSzPct val="100000"/>
              <a:buFont typeface="Arial" panose="020B0604020202020204" pitchFamily="34" charset="0"/>
              <a:buChar char="•"/>
            </a:pPr>
            <a:r>
              <a:rPr lang="en-GB" b="1" dirty="0">
                <a:latin typeface="Albany AMT" pitchFamily="18"/>
                <a:ea typeface="Albany AMT" pitchFamily="2"/>
                <a:cs typeface="Lucidasans" pitchFamily="2"/>
              </a:rPr>
              <a:t>288 genomes already sequenced</a:t>
            </a:r>
          </a:p>
          <a:p>
            <a:pPr marL="292300" indent="-292300">
              <a:lnSpc>
                <a:spcPct val="90000"/>
              </a:lnSpc>
              <a:spcBef>
                <a:spcPts val="363"/>
              </a:spcBef>
            </a:pPr>
            <a:endParaRPr lang="en-GB" b="1" dirty="0">
              <a:solidFill>
                <a:srgbClr val="000000"/>
              </a:solidFill>
              <a:latin typeface="Albany AMT" pitchFamily="18"/>
              <a:ea typeface="Albany AMT" pitchFamily="2"/>
              <a:cs typeface="Lucidasans" pitchFamily="2"/>
            </a:endParaRP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Biotechnology tools for validation</a:t>
            </a:r>
          </a:p>
          <a:p>
            <a:pPr>
              <a:lnSpc>
                <a:spcPct val="90000"/>
              </a:lnSpc>
              <a:spcBef>
                <a:spcPts val="363"/>
              </a:spcBef>
              <a:buClr>
                <a:srgbClr val="CCFF33"/>
              </a:buClr>
              <a:buSzPct val="100000"/>
              <a:buFont typeface="Wingdings" pitchFamily="2"/>
              <a:buChar char=""/>
            </a:pPr>
            <a:r>
              <a:rPr lang="en-GB" b="1" dirty="0">
                <a:solidFill>
                  <a:srgbClr val="009999"/>
                </a:solidFill>
                <a:latin typeface="Albany AMT" pitchFamily="18"/>
                <a:ea typeface="Lucida Sans Unicode" pitchFamily="2"/>
                <a:cs typeface="Lucida Sans Unicode" pitchFamily="2"/>
              </a:rPr>
              <a:t>Large biodiversity </a:t>
            </a:r>
            <a:r>
              <a:rPr lang="en-GB" dirty="0">
                <a:solidFill>
                  <a:srgbClr val="333366"/>
                </a:solidFill>
                <a:latin typeface="Albany AMT" pitchFamily="18"/>
                <a:ea typeface="Lucida Sans Unicode" pitchFamily="2"/>
                <a:cs typeface="Lucida Sans Unicode" pitchFamily="2"/>
              </a:rPr>
              <a:t>Gentzbittel et al., 2015 (Front. Pl. </a:t>
            </a:r>
            <a:r>
              <a:rPr lang="en-GB" dirty="0" err="1">
                <a:solidFill>
                  <a:srgbClr val="333366"/>
                </a:solidFill>
                <a:latin typeface="Albany AMT" pitchFamily="18"/>
                <a:ea typeface="Lucida Sans Unicode" pitchFamily="2"/>
                <a:cs typeface="Lucida Sans Unicode" pitchFamily="2"/>
              </a:rPr>
              <a:t>Sci</a:t>
            </a:r>
            <a:r>
              <a:rPr lang="en-GB" dirty="0">
                <a:solidFill>
                  <a:srgbClr val="333366"/>
                </a:solidFill>
                <a:latin typeface="Albany AMT" pitchFamily="18"/>
                <a:ea typeface="Lucida Sans Unicode" pitchFamily="2"/>
                <a:cs typeface="Lucida Sans Unicode" pitchFamily="2"/>
              </a:rPr>
              <a:t>)</a:t>
            </a:r>
          </a:p>
        </p:txBody>
      </p:sp>
      <p:pic>
        <p:nvPicPr>
          <p:cNvPr id="3" name="Picture 35"/>
          <p:cNvPicPr>
            <a:picLocks noChangeAspect="1"/>
          </p:cNvPicPr>
          <p:nvPr/>
        </p:nvPicPr>
        <p:blipFill>
          <a:blip r:embed="rId3">
            <a:lum/>
            <a:alphaModFix/>
          </a:blip>
          <a:srcRect l="4409" r="8189" b="4832"/>
          <a:stretch>
            <a:fillRect/>
          </a:stretch>
        </p:blipFill>
        <p:spPr>
          <a:xfrm>
            <a:off x="9918963" y="4189317"/>
            <a:ext cx="1357289" cy="2300468"/>
          </a:xfrm>
          <a:prstGeom prst="rect">
            <a:avLst/>
          </a:prstGeom>
          <a:noFill/>
          <a:ln w="25560">
            <a:solidFill>
              <a:srgbClr val="FFFFFF"/>
            </a:solidFill>
            <a:prstDash val="solid"/>
            <a:miter/>
          </a:ln>
        </p:spPr>
      </p:pic>
      <p:sp>
        <p:nvSpPr>
          <p:cNvPr id="4" name="Text Box 36"/>
          <p:cNvSpPr/>
          <p:nvPr/>
        </p:nvSpPr>
        <p:spPr>
          <a:xfrm>
            <a:off x="7464379" y="3268075"/>
            <a:ext cx="1835409" cy="79349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b" anchorCtr="0" compatLnSpc="0">
            <a:spAutoFit/>
          </a:bodyPr>
          <a:lstStyle/>
          <a:p>
            <a:pPr hangingPunct="0">
              <a:spcBef>
                <a:spcPts val="679"/>
              </a:spcBef>
            </a:pPr>
            <a:r>
              <a:rPr lang="en-GB" sz="2400" i="1" dirty="0">
                <a:solidFill>
                  <a:srgbClr val="000000"/>
                </a:solidFill>
                <a:latin typeface="Albany AMT" pitchFamily="18"/>
                <a:ea typeface="Albany AMT" pitchFamily="2"/>
                <a:cs typeface="Lucidasans" pitchFamily="2"/>
              </a:rPr>
              <a:t>Medicago truncatula</a:t>
            </a:r>
          </a:p>
        </p:txBody>
      </p:sp>
      <p:sp>
        <p:nvSpPr>
          <p:cNvPr id="5" name="Text Box 6"/>
          <p:cNvSpPr/>
          <p:nvPr/>
        </p:nvSpPr>
        <p:spPr>
          <a:xfrm>
            <a:off x="1523520" y="0"/>
            <a:ext cx="9144393" cy="11254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0" tIns="0" rIns="0" bIns="0" anchor="ctr" anchorCtr="0" compatLnSpc="0">
            <a:noAutofit/>
          </a:bodyPr>
          <a:lstStyle/>
          <a:p>
            <a:pPr hangingPunct="0"/>
            <a:endParaRPr lang="en-US" sz="1633">
              <a:latin typeface="Albany AMT" pitchFamily="18"/>
              <a:ea typeface="Albany AMT" pitchFamily="2"/>
              <a:cs typeface="Lucidasans" pitchFamily="2"/>
            </a:endParaRPr>
          </a:p>
        </p:txBody>
      </p:sp>
      <p:pic>
        <p:nvPicPr>
          <p:cNvPr id="6" name="Picture 2"/>
          <p:cNvPicPr>
            <a:picLocks noChangeAspect="1"/>
          </p:cNvPicPr>
          <p:nvPr/>
        </p:nvPicPr>
        <p:blipFill>
          <a:blip r:embed="rId4">
            <a:lum/>
            <a:alphaModFix/>
          </a:blip>
          <a:srcRect/>
          <a:stretch>
            <a:fillRect/>
          </a:stretch>
        </p:blipFill>
        <p:spPr>
          <a:xfrm>
            <a:off x="10667913" y="161008"/>
            <a:ext cx="1314179" cy="2333780"/>
          </a:xfrm>
          <a:prstGeom prst="rect">
            <a:avLst/>
          </a:prstGeom>
          <a:noFill/>
          <a:ln w="31680">
            <a:solidFill>
              <a:srgbClr val="FFFFFF"/>
            </a:solidFill>
            <a:prstDash val="solid"/>
            <a:miter/>
          </a:ln>
        </p:spPr>
      </p:pic>
      <p:sp>
        <p:nvSpPr>
          <p:cNvPr id="7" name="Title 6"/>
          <p:cNvSpPr txBox="1">
            <a:spLocks noGrp="1"/>
          </p:cNvSpPr>
          <p:nvPr>
            <p:ph type="title" idx="4294967295"/>
          </p:nvPr>
        </p:nvSpPr>
        <p:spPr>
          <a:xfrm>
            <a:off x="551329" y="161008"/>
            <a:ext cx="8642703" cy="818422"/>
          </a:xfrm>
        </p:spPr>
        <p:txBody>
          <a:bodyPr>
            <a:normAutofit/>
          </a:bodyPr>
          <a:lstStyle/>
          <a:p>
            <a:pPr lvl="0"/>
            <a:r>
              <a:rPr lang="en-US" i="1" dirty="0">
                <a:solidFill>
                  <a:srgbClr val="92D050"/>
                </a:solidFill>
              </a:rPr>
              <a:t>M. truncatula </a:t>
            </a:r>
            <a:r>
              <a:rPr lang="en-US" dirty="0">
                <a:solidFill>
                  <a:srgbClr val="92D050"/>
                </a:solidFill>
              </a:rPr>
              <a:t>- </a:t>
            </a:r>
            <a:r>
              <a:rPr lang="en-US" i="0" dirty="0">
                <a:solidFill>
                  <a:srgbClr val="92D050"/>
                </a:solidFill>
              </a:rPr>
              <a:t>a model legume plant</a:t>
            </a:r>
          </a:p>
        </p:txBody>
      </p:sp>
      <p:pic>
        <p:nvPicPr>
          <p:cNvPr id="8" name="Picture 30"/>
          <p:cNvPicPr>
            <a:picLocks noChangeAspect="1"/>
          </p:cNvPicPr>
          <p:nvPr/>
        </p:nvPicPr>
        <p:blipFill>
          <a:blip r:embed="rId5">
            <a:lum/>
            <a:alphaModFix/>
          </a:blip>
          <a:srcRect/>
          <a:stretch>
            <a:fillRect/>
          </a:stretch>
        </p:blipFill>
        <p:spPr>
          <a:xfrm>
            <a:off x="10404924" y="3122878"/>
            <a:ext cx="1787076" cy="1340632"/>
          </a:xfrm>
          <a:prstGeom prst="rect">
            <a:avLst/>
          </a:prstGeom>
          <a:noFill/>
          <a:ln w="25560">
            <a:solidFill>
              <a:srgbClr val="FFFFFF"/>
            </a:solidFill>
            <a:prstDash val="solid"/>
            <a:miter/>
          </a:ln>
        </p:spPr>
      </p:pic>
      <p:pic>
        <p:nvPicPr>
          <p:cNvPr id="9" name="Picture 29"/>
          <p:cNvPicPr>
            <a:picLocks noChangeAspect="1"/>
          </p:cNvPicPr>
          <p:nvPr/>
        </p:nvPicPr>
        <p:blipFill>
          <a:blip r:embed="rId6">
            <a:lum/>
            <a:alphaModFix/>
          </a:blip>
          <a:srcRect/>
          <a:stretch>
            <a:fillRect/>
          </a:stretch>
        </p:blipFill>
        <p:spPr>
          <a:xfrm>
            <a:off x="11028376" y="4929347"/>
            <a:ext cx="1163624" cy="1539523"/>
          </a:xfrm>
          <a:prstGeom prst="rect">
            <a:avLst/>
          </a:prstGeom>
          <a:noFill/>
          <a:ln w="25560">
            <a:solidFill>
              <a:srgbClr val="FFFFFF"/>
            </a:solidFill>
            <a:prstDash val="solid"/>
            <a:miter/>
          </a:ln>
        </p:spPr>
      </p:pic>
      <p:pic>
        <p:nvPicPr>
          <p:cNvPr id="10" name="Picture 33"/>
          <p:cNvPicPr>
            <a:picLocks noChangeAspect="1"/>
          </p:cNvPicPr>
          <p:nvPr/>
        </p:nvPicPr>
        <p:blipFill>
          <a:blip r:embed="rId7">
            <a:lum/>
            <a:alphaModFix/>
          </a:blip>
          <a:srcRect/>
          <a:stretch>
            <a:fillRect/>
          </a:stretch>
        </p:blipFill>
        <p:spPr>
          <a:xfrm>
            <a:off x="8902360" y="4463510"/>
            <a:ext cx="1127700" cy="1690732"/>
          </a:xfrm>
          <a:prstGeom prst="rect">
            <a:avLst/>
          </a:prstGeom>
          <a:noFill/>
          <a:ln w="38160">
            <a:solidFill>
              <a:srgbClr val="FFFFFF"/>
            </a:solidFill>
            <a:prstDash val="solid"/>
            <a:round/>
          </a:ln>
        </p:spPr>
      </p:pic>
      <p:pic>
        <p:nvPicPr>
          <p:cNvPr id="13314" name="Picture 2" descr="http://legumeinfo.org/sites/default/files/tripal/tripal_organism/images/19.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9661" y="919352"/>
            <a:ext cx="2695575" cy="2228850"/>
          </a:xfrm>
          <a:prstGeom prst="rect">
            <a:avLst/>
          </a:prstGeom>
          <a:noFill/>
          <a:ln>
            <a:solidFill>
              <a:schemeClr val="bg1"/>
            </a:solidFill>
          </a:ln>
          <a:effectLst>
            <a:outerShdw blurRad="215900" sx="102000" sy="102000" algn="ctr" rotWithShape="0">
              <a:schemeClr val="bg1">
                <a:alpha val="49000"/>
              </a:schemeClr>
            </a:outerShdw>
          </a:effectLst>
          <a:extLst>
            <a:ext uri="{909E8E84-426E-40DD-AFC4-6F175D3DCCD1}">
              <a14:hiddenFill xmlns:a14="http://schemas.microsoft.com/office/drawing/2010/main">
                <a:solidFill>
                  <a:srgbClr val="FFFFFF"/>
                </a:solidFill>
              </a14:hiddenFill>
            </a:ext>
          </a:extLst>
        </p:spPr>
      </p:pic>
      <p:sp>
        <p:nvSpPr>
          <p:cNvPr id="14" name="Footer Placeholder 13">
            <a:extLst>
              <a:ext uri="{FF2B5EF4-FFF2-40B4-BE49-F238E27FC236}">
                <a16:creationId xmlns:a16="http://schemas.microsoft.com/office/drawing/2014/main" id="{480AB703-AE70-417D-84A1-53B6BEE78B2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50914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568267" y="63032"/>
            <a:ext cx="6858295" cy="818422"/>
          </a:xfrm>
        </p:spPr>
        <p:txBody>
          <a:bodyPr/>
          <a:lstStyle/>
          <a:p>
            <a:pPr lvl="0"/>
            <a:r>
              <a:rPr lang="en-US"/>
              <a:t>NSF HapMap project</a:t>
            </a:r>
          </a:p>
        </p:txBody>
      </p:sp>
      <p:pic>
        <p:nvPicPr>
          <p:cNvPr id="3" name="Picture 2"/>
          <p:cNvPicPr>
            <a:picLocks noChangeAspect="1"/>
          </p:cNvPicPr>
          <p:nvPr/>
        </p:nvPicPr>
        <p:blipFill>
          <a:blip r:embed="rId3">
            <a:lum/>
            <a:alphaModFix/>
          </a:blip>
          <a:srcRect/>
          <a:stretch>
            <a:fillRect/>
          </a:stretch>
        </p:blipFill>
        <p:spPr>
          <a:xfrm>
            <a:off x="239238" y="723550"/>
            <a:ext cx="7749547" cy="5330201"/>
          </a:xfrm>
          <a:prstGeom prst="rect">
            <a:avLst/>
          </a:prstGeom>
          <a:noFill/>
          <a:ln>
            <a:noFill/>
          </a:ln>
        </p:spPr>
      </p:pic>
      <p:sp>
        <p:nvSpPr>
          <p:cNvPr id="4" name="Freeform 3"/>
          <p:cNvSpPr/>
          <p:nvPr/>
        </p:nvSpPr>
        <p:spPr>
          <a:xfrm>
            <a:off x="1602555" y="5503945"/>
            <a:ext cx="947750" cy="290661"/>
          </a:xfrm>
          <a:custGeom>
            <a:avLst>
              <a:gd name="f0" fmla="val 16200"/>
              <a:gd name="f1" fmla="val 5400"/>
            </a:avLst>
            <a:gdLst>
              <a:gd name="f2" fmla="val w"/>
              <a:gd name="f3" fmla="val h"/>
              <a:gd name="f4" fmla="val 0"/>
              <a:gd name="f5" fmla="val 21600"/>
              <a:gd name="f6" fmla="val 10800"/>
              <a:gd name="f7" fmla="*/ f2 1 21600"/>
              <a:gd name="f8" fmla="*/ f3 1 21600"/>
              <a:gd name="f9" fmla="pin 0 f0 21600"/>
              <a:gd name="f10" fmla="pin 0 f1 10800"/>
              <a:gd name="f11" fmla="val f10"/>
              <a:gd name="f12" fmla="val f9"/>
              <a:gd name="f13" fmla="+- 21600 0 f10"/>
              <a:gd name="f14" fmla="*/ f9 f7 1"/>
              <a:gd name="f15" fmla="*/ f10 f8 1"/>
              <a:gd name="f16" fmla="*/ 0 f7 1"/>
              <a:gd name="f17" fmla="+- 21600 0 f12"/>
              <a:gd name="f18" fmla="*/ f13 f8 1"/>
              <a:gd name="f19" fmla="*/ f11 f8 1"/>
              <a:gd name="f20" fmla="*/ f17 f11 1"/>
              <a:gd name="f21" fmla="*/ f20 1 10800"/>
              <a:gd name="f22" fmla="+- f12 f21 0"/>
              <a:gd name="f23" fmla="*/ f22 f7 1"/>
            </a:gdLst>
            <a:ahLst>
              <a:ahXY gdRefX="f0" minX="f4" maxX="f5" gdRefY="f1" minY="f4" maxY="f6">
                <a:pos x="f14" y="f15"/>
              </a:ahXY>
            </a:ahLst>
            <a:cxnLst>
              <a:cxn ang="3cd4">
                <a:pos x="hc" y="t"/>
              </a:cxn>
              <a:cxn ang="0">
                <a:pos x="r" y="vc"/>
              </a:cxn>
              <a:cxn ang="cd4">
                <a:pos x="hc" y="b"/>
              </a:cxn>
              <a:cxn ang="cd2">
                <a:pos x="l" y="vc"/>
              </a:cxn>
            </a:cxnLst>
            <a:rect l="f16" t="f19" r="f23" b="f18"/>
            <a:pathLst>
              <a:path w="21600" h="21600">
                <a:moveTo>
                  <a:pt x="f4" y="f11"/>
                </a:moveTo>
                <a:lnTo>
                  <a:pt x="f12" y="f11"/>
                </a:lnTo>
                <a:lnTo>
                  <a:pt x="f12" y="f4"/>
                </a:lnTo>
                <a:lnTo>
                  <a:pt x="f5" y="f6"/>
                </a:lnTo>
                <a:lnTo>
                  <a:pt x="f12" y="f5"/>
                </a:lnTo>
                <a:lnTo>
                  <a:pt x="f12" y="f13"/>
                </a:lnTo>
                <a:lnTo>
                  <a:pt x="f4" y="f13"/>
                </a:lnTo>
                <a:close/>
              </a:path>
            </a:pathLst>
          </a:custGeom>
          <a:solidFill>
            <a:srgbClr val="FF8080">
              <a:alpha val="0"/>
            </a:srgbClr>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sp>
        <p:nvSpPr>
          <p:cNvPr id="6" name="Freeform 5"/>
          <p:cNvSpPr/>
          <p:nvPr/>
        </p:nvSpPr>
        <p:spPr>
          <a:xfrm>
            <a:off x="5956592" y="3388651"/>
            <a:ext cx="4588852" cy="338865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alpha val="0"/>
            </a:srgbClr>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pic>
        <p:nvPicPr>
          <p:cNvPr id="7" name="Picture 6"/>
          <p:cNvPicPr>
            <a:picLocks noChangeAspect="1"/>
          </p:cNvPicPr>
          <p:nvPr/>
        </p:nvPicPr>
        <p:blipFill>
          <a:blip r:embed="rId4">
            <a:lum/>
            <a:alphaModFix/>
          </a:blip>
          <a:srcRect/>
          <a:stretch>
            <a:fillRect/>
          </a:stretch>
        </p:blipFill>
        <p:spPr>
          <a:xfrm>
            <a:off x="8117072" y="3600788"/>
            <a:ext cx="3980880" cy="2964376"/>
          </a:xfrm>
          <a:prstGeom prst="rect">
            <a:avLst/>
          </a:prstGeom>
          <a:noFill/>
          <a:ln>
            <a:noFill/>
          </a:ln>
        </p:spPr>
      </p:pic>
      <p:sp>
        <p:nvSpPr>
          <p:cNvPr id="9" name="TextBox 8"/>
          <p:cNvSpPr txBox="1"/>
          <p:nvPr/>
        </p:nvSpPr>
        <p:spPr>
          <a:xfrm>
            <a:off x="8393616" y="1032318"/>
            <a:ext cx="3704336" cy="1868328"/>
          </a:xfrm>
          <a:prstGeom prst="rect">
            <a:avLst/>
          </a:prstGeom>
          <a:solidFill>
            <a:schemeClr val="bg1"/>
          </a:solidFill>
          <a:ln w="18360">
            <a:noFill/>
            <a:prstDash val="soli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89811" tIns="48988" rIns="89811" bIns="48988" anchorCtr="0" compatLnSpc="0">
            <a:spAutoFit/>
          </a:bodyPr>
          <a:lstStyle/>
          <a:p>
            <a:pPr hangingPunct="0"/>
            <a:r>
              <a:rPr lang="en-US" sz="2400" dirty="0">
                <a:latin typeface="Albany AMT" pitchFamily="18"/>
                <a:ea typeface="Albany AMT" pitchFamily="2"/>
                <a:cs typeface="Lucidasans" pitchFamily="2"/>
              </a:rPr>
              <a:t>Current state: 288 sequenced accessions</a:t>
            </a:r>
          </a:p>
          <a:p>
            <a:pPr hangingPunct="0"/>
            <a:r>
              <a:rPr lang="en-US" sz="2400" dirty="0">
                <a:latin typeface="Albany AMT" pitchFamily="18"/>
                <a:ea typeface="Albany AMT" pitchFamily="2"/>
                <a:cs typeface="Lucidasans" pitchFamily="2"/>
              </a:rPr>
              <a:t>Total: 16.516.721 SNPs</a:t>
            </a:r>
          </a:p>
          <a:p>
            <a:pPr hangingPunct="0"/>
            <a:r>
              <a:rPr lang="en-US" sz="2400" dirty="0">
                <a:latin typeface="Albany AMT" pitchFamily="18"/>
                <a:ea typeface="Albany AMT" pitchFamily="2"/>
                <a:cs typeface="Lucidasans" pitchFamily="2"/>
              </a:rPr>
              <a:t>30 lines at &gt; </a:t>
            </a:r>
            <a:r>
              <a:rPr lang="en-US" sz="2400" dirty="0" err="1">
                <a:latin typeface="Albany AMT" pitchFamily="18"/>
                <a:ea typeface="Albany AMT" pitchFamily="2"/>
                <a:cs typeface="Lucidasans" pitchFamily="2"/>
              </a:rPr>
              <a:t>20X</a:t>
            </a:r>
            <a:endParaRPr lang="en-US" sz="2400" dirty="0">
              <a:latin typeface="Albany AMT" pitchFamily="18"/>
              <a:ea typeface="Albany AMT" pitchFamily="2"/>
              <a:cs typeface="Lucidasans" pitchFamily="2"/>
            </a:endParaRPr>
          </a:p>
          <a:p>
            <a:pPr hangingPunct="0"/>
            <a:r>
              <a:rPr lang="en-US" sz="2400" dirty="0">
                <a:latin typeface="Albany AMT" pitchFamily="18"/>
                <a:ea typeface="Albany AMT" pitchFamily="2"/>
                <a:cs typeface="Lucidasans" pitchFamily="2"/>
              </a:rPr>
              <a:t>The rest at &gt; 5X</a:t>
            </a:r>
          </a:p>
        </p:txBody>
      </p:sp>
      <p:sp>
        <p:nvSpPr>
          <p:cNvPr id="10" name="TextBox 9"/>
          <p:cNvSpPr txBox="1"/>
          <p:nvPr/>
        </p:nvSpPr>
        <p:spPr>
          <a:xfrm>
            <a:off x="1523521" y="6634911"/>
            <a:ext cx="1751150" cy="223384"/>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998">
                <a:solidFill>
                  <a:srgbClr val="333366"/>
                </a:solidFill>
                <a:latin typeface="Albany AMT" pitchFamily="18"/>
                <a:ea typeface="Lucida Sans Unicode" pitchFamily="2"/>
                <a:cs typeface="Lucida Sans Unicode" pitchFamily="2"/>
              </a:rPr>
              <a:t>Branca et al., 2011 (PNAS)</a:t>
            </a:r>
          </a:p>
        </p:txBody>
      </p:sp>
      <p:sp>
        <p:nvSpPr>
          <p:cNvPr id="12" name="Footer Placeholder 11">
            <a:extLst>
              <a:ext uri="{FF2B5EF4-FFF2-40B4-BE49-F238E27FC236}">
                <a16:creationId xmlns:a16="http://schemas.microsoft.com/office/drawing/2014/main" id="{02C3ECF9-2A2F-406D-8072-F6E1787AD293}"/>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4244084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47637" y="6248560"/>
            <a:ext cx="2895833" cy="306892"/>
          </a:xfrm>
          <a:prstGeom prst="rect">
            <a:avLst/>
          </a:prstGeom>
          <a:noFill/>
          <a:ln>
            <a:noFill/>
          </a:ln>
        </p:spPr>
        <p:txBody>
          <a:bodyPr vert="horz" wrap="square" lIns="81646" tIns="42456" rIns="81646" bIns="42456" anchor="t" anchorCtr="0" compatLnSpc="0">
            <a:spAutoFit/>
          </a:bodyPr>
          <a:lstStyle/>
          <a:p>
            <a:pPr algn="ctr" hangingPunct="0"/>
            <a:endParaRPr lang="fr-FR" sz="1270">
              <a:solidFill>
                <a:srgbClr val="FFFFFF"/>
              </a:solidFill>
              <a:latin typeface="Albany AMT" pitchFamily="18"/>
              <a:ea typeface="Albany AMT" pitchFamily="2"/>
              <a:cs typeface="Lucidasans" pitchFamily="2"/>
            </a:endParaRPr>
          </a:p>
        </p:txBody>
      </p:sp>
      <p:sp>
        <p:nvSpPr>
          <p:cNvPr id="3" name="TextBox 2"/>
          <p:cNvSpPr txBox="1"/>
          <p:nvPr/>
        </p:nvSpPr>
        <p:spPr>
          <a:xfrm>
            <a:off x="2209350" y="6248560"/>
            <a:ext cx="1905300" cy="306892"/>
          </a:xfrm>
          <a:prstGeom prst="rect">
            <a:avLst/>
          </a:prstGeom>
          <a:noFill/>
          <a:ln>
            <a:noFill/>
          </a:ln>
        </p:spPr>
        <p:txBody>
          <a:bodyPr vert="horz" wrap="square" lIns="81646" tIns="42456" rIns="81646" bIns="42456" anchor="t" anchorCtr="0" compatLnSpc="0">
            <a:spAutoFit/>
          </a:bodyPr>
          <a:lstStyle/>
          <a:p>
            <a:pPr hangingPunct="0"/>
            <a:fld id="{4AF8E97E-5103-419B-B7AB-B476813B3094}" type="datetimeFigureOut">
              <a:rPr lang="fr-FR" sz="1270">
                <a:solidFill>
                  <a:srgbClr val="FFFFFF"/>
                </a:solidFill>
                <a:latin typeface="Albany AMT" pitchFamily="18"/>
                <a:ea typeface="Albany AMT" pitchFamily="2"/>
                <a:cs typeface="Lucidasans" pitchFamily="2"/>
              </a:rPr>
              <a:pPr hangingPunct="0"/>
              <a:t>11/12/2020</a:t>
            </a:fld>
            <a:endParaRPr lang="fr-FR" sz="1270">
              <a:solidFill>
                <a:srgbClr val="FFFFFF"/>
              </a:solidFill>
              <a:latin typeface="Albany AMT" pitchFamily="18"/>
              <a:ea typeface="Albany AMT" pitchFamily="2"/>
              <a:cs typeface="Lucidasans" pitchFamily="2"/>
            </a:endParaRPr>
          </a:p>
        </p:txBody>
      </p:sp>
      <p:sp>
        <p:nvSpPr>
          <p:cNvPr id="5" name="Freeform 4"/>
          <p:cNvSpPr/>
          <p:nvPr/>
        </p:nvSpPr>
        <p:spPr>
          <a:xfrm>
            <a:off x="2209350" y="228611"/>
            <a:ext cx="7849155" cy="3701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endParaRPr lang="en-US" sz="1633">
              <a:latin typeface="Albany AMT" pitchFamily="18"/>
              <a:ea typeface="Albany AMT" pitchFamily="2"/>
              <a:cs typeface="Lucidasans" pitchFamily="2"/>
            </a:endParaRPr>
          </a:p>
        </p:txBody>
      </p:sp>
      <p:sp>
        <p:nvSpPr>
          <p:cNvPr id="6" name="Freeform 5"/>
          <p:cNvSpPr/>
          <p:nvPr/>
        </p:nvSpPr>
        <p:spPr>
          <a:xfrm>
            <a:off x="798351" y="1669852"/>
            <a:ext cx="2266488" cy="62075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2395" b="1" u="sng" dirty="0">
                <a:solidFill>
                  <a:srgbClr val="000000"/>
                </a:solidFill>
                <a:effectLst>
                  <a:outerShdw dist="17961" dir="2700000">
                    <a:scrgbClr r="0" g="0" b="0"/>
                  </a:outerShdw>
                </a:effectLst>
                <a:latin typeface="Arial Unicode MS" pitchFamily="34"/>
                <a:ea typeface="Albany AMT" pitchFamily="2"/>
                <a:cs typeface="Lucidasans" pitchFamily="2"/>
              </a:rPr>
              <a:t>Grain </a:t>
            </a:r>
            <a:r>
              <a:rPr lang="fr-FR" sz="2395" b="1" u="sng" dirty="0" err="1">
                <a:solidFill>
                  <a:srgbClr val="000000"/>
                </a:solidFill>
                <a:effectLst>
                  <a:outerShdw dist="17961" dir="2700000">
                    <a:scrgbClr r="0" g="0" b="0"/>
                  </a:outerShdw>
                </a:effectLst>
                <a:latin typeface="Arial Unicode MS" pitchFamily="34"/>
                <a:ea typeface="Albany AMT" pitchFamily="2"/>
                <a:cs typeface="Lucidasans" pitchFamily="2"/>
              </a:rPr>
              <a:t>Legumes</a:t>
            </a:r>
            <a:endParaRPr lang="fr-FR" sz="2395" b="1" u="sng" dirty="0">
              <a:solidFill>
                <a:srgbClr val="000000"/>
              </a:solidFill>
              <a:effectLst>
                <a:outerShdw dist="17961" dir="2700000">
                  <a:scrgbClr r="0" g="0" b="0"/>
                </a:outerShdw>
              </a:effectLst>
              <a:latin typeface="Arial Unicode MS" pitchFamily="34"/>
              <a:ea typeface="Albany AMT" pitchFamily="2"/>
              <a:cs typeface="Lucidasans" pitchFamily="2"/>
            </a:endParaRPr>
          </a:p>
        </p:txBody>
      </p:sp>
      <p:sp>
        <p:nvSpPr>
          <p:cNvPr id="7" name="Freeform 6"/>
          <p:cNvSpPr/>
          <p:nvPr/>
        </p:nvSpPr>
        <p:spPr>
          <a:xfrm>
            <a:off x="7042162" y="1667928"/>
            <a:ext cx="2497385" cy="62268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2404" b="1" u="sng">
                <a:solidFill>
                  <a:srgbClr val="000000"/>
                </a:solidFill>
                <a:effectLst>
                  <a:outerShdw dist="17961" dir="2700000">
                    <a:scrgbClr r="0" g="0" b="0"/>
                  </a:outerShdw>
                </a:effectLst>
                <a:latin typeface="Arial Unicode MS" pitchFamily="34"/>
                <a:ea typeface="Albany AMT" pitchFamily="2"/>
                <a:cs typeface="Lucidasans" pitchFamily="2"/>
              </a:rPr>
              <a:t>Forage Legumes</a:t>
            </a:r>
          </a:p>
        </p:txBody>
      </p:sp>
      <p:sp>
        <p:nvSpPr>
          <p:cNvPr id="8" name="Freeform 7"/>
          <p:cNvSpPr/>
          <p:nvPr/>
        </p:nvSpPr>
        <p:spPr>
          <a:xfrm>
            <a:off x="7587886" y="2392238"/>
            <a:ext cx="1600269" cy="9450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buClr>
                <a:srgbClr val="000000"/>
              </a:buClr>
              <a:buSzPct val="100000"/>
              <a:buFont typeface="Comic Sans MS" pitchFamily="66"/>
              <a:buChar char="•"/>
            </a:pPr>
            <a:r>
              <a:rPr lang="fr-FR" sz="2404" b="1" dirty="0">
                <a:solidFill>
                  <a:srgbClr val="000000"/>
                </a:solidFill>
                <a:effectLst>
                  <a:outerShdw dist="17961" dir="2700000">
                    <a:scrgbClr r="0" g="0" b="0"/>
                  </a:outerShdw>
                </a:effectLst>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Alfalfa</a:t>
            </a:r>
            <a:endParaRPr lang="fr-FR" sz="2404"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404" dirty="0">
                <a:solidFill>
                  <a:srgbClr val="000000"/>
                </a:solidFill>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Clover</a:t>
            </a:r>
            <a:endParaRPr lang="fr-FR" sz="2404" dirty="0">
              <a:solidFill>
                <a:srgbClr val="000000"/>
              </a:solidFill>
              <a:latin typeface="Comic Sans MS" pitchFamily="66"/>
              <a:ea typeface="Albany AMT" pitchFamily="2"/>
              <a:cs typeface="Lucidasans" pitchFamily="2"/>
            </a:endParaRPr>
          </a:p>
        </p:txBody>
      </p:sp>
      <p:sp>
        <p:nvSpPr>
          <p:cNvPr id="9" name="Freeform 8"/>
          <p:cNvSpPr/>
          <p:nvPr/>
        </p:nvSpPr>
        <p:spPr>
          <a:xfrm>
            <a:off x="516834" y="2290611"/>
            <a:ext cx="2078716" cy="137474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buClr>
                <a:srgbClr val="000000"/>
              </a:buClr>
              <a:buSzPct val="100000"/>
              <a:buFont typeface="Comic Sans MS" pitchFamily="66"/>
              <a:buChar char="•"/>
            </a:pPr>
            <a:r>
              <a:rPr lang="fr-FR" sz="2404" b="1" dirty="0">
                <a:solidFill>
                  <a:srgbClr val="000000"/>
                </a:solidFill>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Soybean</a:t>
            </a:r>
            <a:endParaRPr lang="fr-FR" sz="2404"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404" dirty="0">
                <a:solidFill>
                  <a:srgbClr val="000000"/>
                </a:solidFill>
                <a:latin typeface="Comic Sans MS" pitchFamily="66"/>
                <a:ea typeface="Albany AMT" pitchFamily="2"/>
                <a:cs typeface="Lucidasans" pitchFamily="2"/>
              </a:rPr>
              <a:t> </a:t>
            </a:r>
            <a:r>
              <a:rPr lang="fr-FR" sz="2404" dirty="0" err="1">
                <a:solidFill>
                  <a:srgbClr val="000000"/>
                </a:solidFill>
                <a:latin typeface="Comic Sans MS" pitchFamily="66"/>
                <a:ea typeface="Albany AMT" pitchFamily="2"/>
                <a:cs typeface="Lucidasans" pitchFamily="2"/>
              </a:rPr>
              <a:t>Chickpea</a:t>
            </a:r>
            <a:endParaRPr lang="fr-FR" sz="2404"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404" dirty="0">
                <a:solidFill>
                  <a:srgbClr val="000000"/>
                </a:solidFill>
                <a:latin typeface="Comic Sans MS" pitchFamily="66"/>
                <a:ea typeface="Albany AMT" pitchFamily="2"/>
                <a:cs typeface="Lucidasans" pitchFamily="2"/>
              </a:rPr>
              <a:t> Bean</a:t>
            </a:r>
          </a:p>
        </p:txBody>
      </p:sp>
      <p:graphicFrame>
        <p:nvGraphicFramePr>
          <p:cNvPr id="10" name="Object 9"/>
          <p:cNvGraphicFramePr/>
          <p:nvPr/>
        </p:nvGraphicFramePr>
        <p:xfrm>
          <a:off x="7359276" y="3489833"/>
          <a:ext cx="2057488" cy="1964084"/>
        </p:xfrm>
        <a:graphic>
          <a:graphicData uri="http://schemas.openxmlformats.org/presentationml/2006/ole">
            <mc:AlternateContent xmlns:mc="http://schemas.openxmlformats.org/markup-compatibility/2006">
              <mc:Choice xmlns:v="urn:schemas-microsoft-com:vml" Requires="v">
                <p:oleObj spid="_x0000_s14348" r:id="rId4" imgW="2152950" imgH="1895238" progId="">
                  <p:embed/>
                </p:oleObj>
              </mc:Choice>
              <mc:Fallback>
                <p:oleObj r:id="rId4" imgW="2152950" imgH="1895238" progId="">
                  <p:embed/>
                  <p:pic>
                    <p:nvPicPr>
                      <p:cNvPr id="10" name="Object 9"/>
                      <p:cNvPicPr/>
                      <p:nvPr/>
                    </p:nvPicPr>
                    <p:blipFill>
                      <a:blip r:embed="rId5"/>
                      <a:stretch>
                        <a:fillRect/>
                      </a:stretch>
                    </p:blipFill>
                    <p:spPr>
                      <a:xfrm>
                        <a:off x="7359276" y="3489833"/>
                        <a:ext cx="2057488" cy="1964084"/>
                      </a:xfrm>
                      <a:prstGeom prst="rect">
                        <a:avLst/>
                      </a:prstGeom>
                      <a:noFill/>
                      <a:ln>
                        <a:noFill/>
                      </a:ln>
                    </p:spPr>
                  </p:pic>
                </p:oleObj>
              </mc:Fallback>
            </mc:AlternateContent>
          </a:graphicData>
        </a:graphic>
      </p:graphicFrame>
      <p:grpSp>
        <p:nvGrpSpPr>
          <p:cNvPr id="11" name="Group 10"/>
          <p:cNvGrpSpPr/>
          <p:nvPr/>
        </p:nvGrpSpPr>
        <p:grpSpPr>
          <a:xfrm>
            <a:off x="963752" y="3807828"/>
            <a:ext cx="2491195" cy="1698572"/>
            <a:chOff x="1014839" y="3863879"/>
            <a:chExt cx="2746081" cy="1872361"/>
          </a:xfrm>
        </p:grpSpPr>
        <p:grpSp>
          <p:nvGrpSpPr>
            <p:cNvPr id="12" name="Group 11"/>
            <p:cNvGrpSpPr/>
            <p:nvPr/>
          </p:nvGrpSpPr>
          <p:grpSpPr>
            <a:xfrm>
              <a:off x="1014839" y="3863879"/>
              <a:ext cx="2746081" cy="1872361"/>
              <a:chOff x="1014839" y="3863879"/>
              <a:chExt cx="2746081" cy="1872361"/>
            </a:xfrm>
          </p:grpSpPr>
          <p:pic>
            <p:nvPicPr>
              <p:cNvPr id="13" name="Picture 12"/>
              <p:cNvPicPr>
                <a:picLocks noChangeAspect="1"/>
              </p:cNvPicPr>
              <p:nvPr/>
            </p:nvPicPr>
            <p:blipFill>
              <a:blip r:embed="rId6">
                <a:lum/>
                <a:alphaModFix/>
              </a:blip>
              <a:srcRect b="24003"/>
              <a:stretch>
                <a:fillRect/>
              </a:stretch>
            </p:blipFill>
            <p:spPr>
              <a:xfrm>
                <a:off x="2386800" y="3863879"/>
                <a:ext cx="1374120" cy="915119"/>
              </a:xfrm>
              <a:prstGeom prst="rect">
                <a:avLst/>
              </a:prstGeom>
              <a:noFill/>
              <a:ln>
                <a:noFill/>
              </a:ln>
            </p:spPr>
          </p:pic>
          <p:pic>
            <p:nvPicPr>
              <p:cNvPr id="14" name="Picture 13"/>
              <p:cNvPicPr>
                <a:picLocks noChangeAspect="1"/>
              </p:cNvPicPr>
              <p:nvPr/>
            </p:nvPicPr>
            <p:blipFill>
              <a:blip r:embed="rId7">
                <a:lum/>
                <a:alphaModFix/>
              </a:blip>
              <a:srcRect/>
              <a:stretch>
                <a:fillRect/>
              </a:stretch>
            </p:blipFill>
            <p:spPr>
              <a:xfrm>
                <a:off x="1016640" y="3867479"/>
                <a:ext cx="1373759" cy="937800"/>
              </a:xfrm>
              <a:prstGeom prst="rect">
                <a:avLst/>
              </a:prstGeom>
              <a:noFill/>
              <a:ln>
                <a:noFill/>
              </a:ln>
            </p:spPr>
          </p:pic>
          <p:pic>
            <p:nvPicPr>
              <p:cNvPr id="15" name="Picture 14"/>
              <p:cNvPicPr>
                <a:picLocks noChangeAspect="1"/>
              </p:cNvPicPr>
              <p:nvPr/>
            </p:nvPicPr>
            <p:blipFill>
              <a:blip r:embed="rId8">
                <a:lum/>
                <a:alphaModFix/>
              </a:blip>
              <a:srcRect/>
              <a:stretch>
                <a:fillRect/>
              </a:stretch>
            </p:blipFill>
            <p:spPr>
              <a:xfrm>
                <a:off x="1014839" y="4800240"/>
                <a:ext cx="1368360" cy="936000"/>
              </a:xfrm>
              <a:prstGeom prst="rect">
                <a:avLst/>
              </a:prstGeom>
              <a:noFill/>
              <a:ln>
                <a:noFill/>
              </a:ln>
            </p:spPr>
          </p:pic>
          <p:pic>
            <p:nvPicPr>
              <p:cNvPr id="16" name="Picture 15"/>
              <p:cNvPicPr>
                <a:picLocks noChangeAspect="1"/>
              </p:cNvPicPr>
              <p:nvPr/>
            </p:nvPicPr>
            <p:blipFill>
              <a:blip r:embed="rId9">
                <a:lum/>
                <a:alphaModFix/>
              </a:blip>
              <a:srcRect t="7214" b="11316"/>
              <a:stretch>
                <a:fillRect/>
              </a:stretch>
            </p:blipFill>
            <p:spPr>
              <a:xfrm>
                <a:off x="2346840" y="4777560"/>
                <a:ext cx="1411920" cy="941399"/>
              </a:xfrm>
              <a:prstGeom prst="rect">
                <a:avLst/>
              </a:prstGeom>
              <a:noFill/>
              <a:ln>
                <a:noFill/>
              </a:ln>
            </p:spPr>
          </p:pic>
        </p:grpSp>
        <p:sp>
          <p:nvSpPr>
            <p:cNvPr id="17" name="Freeform 16"/>
            <p:cNvSpPr/>
            <p:nvPr/>
          </p:nvSpPr>
          <p:spPr>
            <a:xfrm>
              <a:off x="1014839" y="3863879"/>
              <a:ext cx="2744279" cy="1847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vert="horz" wrap="none" lIns="81646" tIns="42456" rIns="81646" bIns="42456" anchor="ctr" anchorCtr="0" compatLnSpc="0">
              <a:noAutofit/>
            </a:bodyPr>
            <a:lstStyle/>
            <a:p>
              <a:pPr hangingPunct="0"/>
              <a:endParaRPr lang="en-US" sz="1633">
                <a:latin typeface="Albany AMT" pitchFamily="18"/>
                <a:ea typeface="Albany AMT" pitchFamily="2"/>
                <a:cs typeface="Lucidasans" pitchFamily="2"/>
              </a:endParaRPr>
            </a:p>
          </p:txBody>
        </p:sp>
      </p:grpSp>
      <p:sp>
        <p:nvSpPr>
          <p:cNvPr id="18" name="Freeform 17"/>
          <p:cNvSpPr/>
          <p:nvPr/>
        </p:nvSpPr>
        <p:spPr>
          <a:xfrm>
            <a:off x="4647637" y="3974046"/>
            <a:ext cx="1844881" cy="126587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vert="horz" wrap="square" lIns="81646" tIns="42456" rIns="81646" bIns="42456" anchor="t" anchorCtr="0" compatLnSpc="0">
            <a:spAutoFit/>
          </a:bodyPr>
          <a:lstStyle/>
          <a:p>
            <a:pPr algn="ctr" hangingPunct="0"/>
            <a:r>
              <a:rPr lang="fr-FR" sz="2404" b="1" dirty="0">
                <a:solidFill>
                  <a:srgbClr val="000000"/>
                </a:solidFill>
                <a:effectLst>
                  <a:outerShdw dist="17961" dir="2700000">
                    <a:scrgbClr r="0" g="0" b="0"/>
                  </a:outerShdw>
                </a:effectLst>
                <a:latin typeface="Albany AMT" pitchFamily="18"/>
                <a:ea typeface="Albany AMT" pitchFamily="2"/>
                <a:cs typeface="Lucidasans" pitchFamily="2"/>
              </a:rPr>
              <a:t>High agricultural value</a:t>
            </a:r>
          </a:p>
        </p:txBody>
      </p:sp>
      <p:sp>
        <p:nvSpPr>
          <p:cNvPr id="19" name="Freeform 18"/>
          <p:cNvSpPr/>
          <p:nvPr/>
        </p:nvSpPr>
        <p:spPr>
          <a:xfrm>
            <a:off x="2440667" y="2335376"/>
            <a:ext cx="1326038" cy="136974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buClr>
                <a:srgbClr val="000000"/>
              </a:buClr>
              <a:buSzPct val="100000"/>
              <a:buFont typeface="Comic Sans MS" pitchFamily="66"/>
              <a:buChar char="•"/>
            </a:pPr>
            <a:r>
              <a:rPr lang="fr-FR" sz="2395" b="1" dirty="0">
                <a:solidFill>
                  <a:srgbClr val="000000"/>
                </a:solidFill>
                <a:effectLst>
                  <a:outerShdw dist="17961" dir="2700000">
                    <a:scrgbClr r="0" g="0" b="0"/>
                  </a:outerShdw>
                </a:effectLst>
                <a:latin typeface="Comic Sans MS" pitchFamily="66"/>
                <a:ea typeface="Albany AMT" pitchFamily="2"/>
                <a:cs typeface="Lucidasans" pitchFamily="2"/>
              </a:rPr>
              <a:t> </a:t>
            </a:r>
            <a:r>
              <a:rPr lang="fr-FR" sz="2395" dirty="0" err="1">
                <a:solidFill>
                  <a:srgbClr val="000000"/>
                </a:solidFill>
                <a:latin typeface="Comic Sans MS" pitchFamily="66"/>
                <a:ea typeface="Albany AMT" pitchFamily="2"/>
                <a:cs typeface="Lucidasans" pitchFamily="2"/>
              </a:rPr>
              <a:t>Pea</a:t>
            </a:r>
            <a:endParaRPr lang="fr-FR" sz="2395"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395" dirty="0">
                <a:solidFill>
                  <a:srgbClr val="000000"/>
                </a:solidFill>
                <a:latin typeface="Comic Sans MS" pitchFamily="66"/>
                <a:ea typeface="Albany AMT" pitchFamily="2"/>
                <a:cs typeface="Lucidasans" pitchFamily="2"/>
              </a:rPr>
              <a:t> </a:t>
            </a:r>
            <a:r>
              <a:rPr lang="fr-FR" sz="2395" dirty="0" err="1">
                <a:solidFill>
                  <a:srgbClr val="000000"/>
                </a:solidFill>
                <a:latin typeface="Comic Sans MS" pitchFamily="66"/>
                <a:ea typeface="Albany AMT" pitchFamily="2"/>
                <a:cs typeface="Lucidasans" pitchFamily="2"/>
              </a:rPr>
              <a:t>Peanut</a:t>
            </a:r>
            <a:endParaRPr lang="fr-FR" sz="2395" dirty="0">
              <a:solidFill>
                <a:srgbClr val="000000"/>
              </a:solidFill>
              <a:latin typeface="Comic Sans MS" pitchFamily="66"/>
              <a:ea typeface="Albany AMT" pitchFamily="2"/>
              <a:cs typeface="Lucidasans" pitchFamily="2"/>
            </a:endParaRPr>
          </a:p>
          <a:p>
            <a:pPr hangingPunct="0">
              <a:buClr>
                <a:srgbClr val="000000"/>
              </a:buClr>
              <a:buSzPct val="100000"/>
              <a:buFont typeface="Comic Sans MS" pitchFamily="66"/>
              <a:buChar char="•"/>
            </a:pPr>
            <a:r>
              <a:rPr lang="fr-FR" sz="2395" dirty="0">
                <a:solidFill>
                  <a:srgbClr val="000000"/>
                </a:solidFill>
                <a:latin typeface="Comic Sans MS" pitchFamily="66"/>
                <a:ea typeface="Albany AMT" pitchFamily="2"/>
                <a:cs typeface="Lucidasans" pitchFamily="2"/>
              </a:rPr>
              <a:t> </a:t>
            </a:r>
            <a:r>
              <a:rPr lang="fr-FR" sz="2395" dirty="0" err="1">
                <a:solidFill>
                  <a:srgbClr val="000000"/>
                </a:solidFill>
                <a:latin typeface="Comic Sans MS" pitchFamily="66"/>
                <a:ea typeface="Albany AMT" pitchFamily="2"/>
                <a:cs typeface="Lucidasans" pitchFamily="2"/>
              </a:rPr>
              <a:t>Lenti</a:t>
            </a:r>
            <a:r>
              <a:rPr lang="fr-FR" sz="2395" dirty="0" err="1">
                <a:solidFill>
                  <a:srgbClr val="000000"/>
                </a:solidFill>
                <a:effectLst>
                  <a:outerShdw dist="17961" dir="2700000">
                    <a:scrgbClr r="0" g="0" b="0"/>
                  </a:outerShdw>
                </a:effectLst>
                <a:latin typeface="Comic Sans MS" pitchFamily="66"/>
                <a:ea typeface="Albany AMT" pitchFamily="2"/>
                <a:cs typeface="Lucidasans" pitchFamily="2"/>
              </a:rPr>
              <a:t>l</a:t>
            </a:r>
            <a:endParaRPr lang="fr-FR" sz="2395" dirty="0">
              <a:solidFill>
                <a:srgbClr val="000000"/>
              </a:solidFill>
              <a:effectLst>
                <a:outerShdw dist="17961" dir="2700000">
                  <a:scrgbClr r="0" g="0" b="0"/>
                </a:outerShdw>
              </a:effectLst>
              <a:latin typeface="Comic Sans MS" pitchFamily="66"/>
              <a:ea typeface="Albany AMT" pitchFamily="2"/>
              <a:cs typeface="Lucidasans" pitchFamily="2"/>
            </a:endParaRPr>
          </a:p>
        </p:txBody>
      </p:sp>
      <p:sp>
        <p:nvSpPr>
          <p:cNvPr id="20" name="Freeform 19"/>
          <p:cNvSpPr/>
          <p:nvPr/>
        </p:nvSpPr>
        <p:spPr>
          <a:xfrm>
            <a:off x="2094050" y="6126923"/>
            <a:ext cx="7486971" cy="40993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9360">
            <a:solidFill>
              <a:srgbClr val="000000"/>
            </a:solidFill>
            <a:prstDash val="solid"/>
            <a:miter/>
          </a:ln>
        </p:spPr>
        <p:txBody>
          <a:bodyPr vert="horz" wrap="square" lIns="81646" tIns="42456" rIns="81646" bIns="42456" anchor="t" anchorCtr="0" compatLnSpc="0">
            <a:spAutoFit/>
          </a:bodyPr>
          <a:lstStyle/>
          <a:p>
            <a:pPr hangingPunct="0"/>
            <a:r>
              <a:rPr lang="en-GB" sz="1814" dirty="0">
                <a:solidFill>
                  <a:srgbClr val="00AE00"/>
                </a:solidFill>
                <a:latin typeface="Comic Sans MS" pitchFamily="66"/>
                <a:ea typeface="Albany AMT" pitchFamily="2"/>
                <a:cs typeface="Lucidasans" pitchFamily="2"/>
              </a:rPr>
              <a:t>Grain </a:t>
            </a:r>
            <a:r>
              <a:rPr lang="en-GB" sz="1814" b="1" dirty="0">
                <a:solidFill>
                  <a:srgbClr val="00AE00"/>
                </a:solidFill>
                <a:latin typeface="Comic Sans MS" pitchFamily="66"/>
                <a:ea typeface="Albany AMT" pitchFamily="2"/>
                <a:cs typeface="Lucidasans" pitchFamily="2"/>
              </a:rPr>
              <a:t>Legumes</a:t>
            </a:r>
            <a:r>
              <a:rPr lang="en-GB" sz="1814" dirty="0">
                <a:solidFill>
                  <a:srgbClr val="00AE00"/>
                </a:solidFill>
                <a:latin typeface="Comic Sans MS" pitchFamily="66"/>
                <a:ea typeface="Albany AMT" pitchFamily="2"/>
                <a:cs typeface="Lucidasans" pitchFamily="2"/>
              </a:rPr>
              <a:t> are very rich in proteins (Pea: </a:t>
            </a:r>
            <a:r>
              <a:rPr lang="en-GB" sz="1814" dirty="0" err="1">
                <a:solidFill>
                  <a:srgbClr val="00AE00"/>
                </a:solidFill>
                <a:latin typeface="Comic Sans MS" pitchFamily="66"/>
                <a:ea typeface="Albany AMT" pitchFamily="2"/>
                <a:cs typeface="Lucidasans" pitchFamily="2"/>
              </a:rPr>
              <a:t>3x</a:t>
            </a:r>
            <a:r>
              <a:rPr lang="en-GB" sz="1814" dirty="0">
                <a:solidFill>
                  <a:srgbClr val="00AE00"/>
                </a:solidFill>
                <a:latin typeface="Comic Sans MS" pitchFamily="66"/>
                <a:ea typeface="Albany AMT" pitchFamily="2"/>
                <a:cs typeface="Lucidasans" pitchFamily="2"/>
              </a:rPr>
              <a:t> more than cereals)</a:t>
            </a:r>
          </a:p>
        </p:txBody>
      </p:sp>
      <p:sp>
        <p:nvSpPr>
          <p:cNvPr id="21" name="Freeform 20"/>
          <p:cNvSpPr/>
          <p:nvPr/>
        </p:nvSpPr>
        <p:spPr>
          <a:xfrm>
            <a:off x="8659413" y="5294278"/>
            <a:ext cx="741776" cy="2121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726" i="1">
                <a:solidFill>
                  <a:srgbClr val="000000"/>
                </a:solidFill>
                <a:latin typeface="Albany AMT" pitchFamily="18"/>
                <a:ea typeface="Albany AMT" pitchFamily="2"/>
                <a:cs typeface="Lucidasans" pitchFamily="2"/>
              </a:rPr>
              <a:t>Photo: B.Julier</a:t>
            </a:r>
          </a:p>
        </p:txBody>
      </p:sp>
      <p:sp>
        <p:nvSpPr>
          <p:cNvPr id="22" name="Title 21"/>
          <p:cNvSpPr txBox="1">
            <a:spLocks noGrp="1"/>
          </p:cNvSpPr>
          <p:nvPr>
            <p:ph type="title" idx="4294967295"/>
          </p:nvPr>
        </p:nvSpPr>
        <p:spPr>
          <a:xfrm>
            <a:off x="136656" y="108915"/>
            <a:ext cx="10450286" cy="819403"/>
          </a:xfrm>
        </p:spPr>
        <p:txBody>
          <a:bodyPr>
            <a:normAutofit fontScale="90000"/>
          </a:bodyPr>
          <a:lstStyle/>
          <a:p>
            <a:pPr lvl="0"/>
            <a:r>
              <a:rPr lang="en-US" dirty="0"/>
              <a:t>Legumes comprises major agricultural species for human and animal nutrition</a:t>
            </a:r>
          </a:p>
        </p:txBody>
      </p:sp>
      <p:sp>
        <p:nvSpPr>
          <p:cNvPr id="23" name="Freeform 22"/>
          <p:cNvSpPr/>
          <p:nvPr/>
        </p:nvSpPr>
        <p:spPr>
          <a:xfrm>
            <a:off x="1931595" y="5995462"/>
            <a:ext cx="7937007" cy="68288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72000">
            <a:solidFill>
              <a:srgbClr val="C0C0C0"/>
            </a:solid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sp>
        <p:nvSpPr>
          <p:cNvPr id="26" name="Footer Placeholder 25">
            <a:extLst>
              <a:ext uri="{FF2B5EF4-FFF2-40B4-BE49-F238E27FC236}">
                <a16:creationId xmlns:a16="http://schemas.microsoft.com/office/drawing/2014/main" id="{DBFC1B31-F2F5-41C1-988F-607B7D243C4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77818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6EFF-970C-4038-8935-9EBA7F395A15}"/>
              </a:ext>
            </a:extLst>
          </p:cNvPr>
          <p:cNvSpPr>
            <a:spLocks noGrp="1"/>
          </p:cNvSpPr>
          <p:nvPr>
            <p:ph type="title"/>
          </p:nvPr>
        </p:nvSpPr>
        <p:spPr/>
        <p:txBody>
          <a:bodyPr/>
          <a:lstStyle/>
          <a:p>
            <a:r>
              <a:rPr lang="en-US" dirty="0"/>
              <a:t>Download datasets</a:t>
            </a:r>
          </a:p>
        </p:txBody>
      </p:sp>
      <p:sp>
        <p:nvSpPr>
          <p:cNvPr id="3" name="Content Placeholder 2">
            <a:extLst>
              <a:ext uri="{FF2B5EF4-FFF2-40B4-BE49-F238E27FC236}">
                <a16:creationId xmlns:a16="http://schemas.microsoft.com/office/drawing/2014/main" id="{CCA79499-D0D8-482E-80B0-8254AC6AC10D}"/>
              </a:ext>
            </a:extLst>
          </p:cNvPr>
          <p:cNvSpPr>
            <a:spLocks noGrp="1"/>
          </p:cNvSpPr>
          <p:nvPr>
            <p:ph idx="1"/>
          </p:nvPr>
        </p:nvSpPr>
        <p:spPr/>
        <p:txBody>
          <a:bodyPr/>
          <a:lstStyle/>
          <a:p>
            <a:r>
              <a:rPr lang="en-US" dirty="0"/>
              <a:t>sativas413.ped</a:t>
            </a:r>
          </a:p>
          <a:p>
            <a:r>
              <a:rPr lang="en-US" dirty="0"/>
              <a:t>sativas413.fam</a:t>
            </a:r>
          </a:p>
          <a:p>
            <a:r>
              <a:rPr lang="en-US" dirty="0"/>
              <a:t>sativas413.map</a:t>
            </a:r>
          </a:p>
          <a:p>
            <a:r>
              <a:rPr lang="en-US" dirty="0"/>
              <a:t>sativas413.pheno</a:t>
            </a:r>
          </a:p>
          <a:p>
            <a:r>
              <a:rPr lang="en-US" dirty="0"/>
              <a:t>sativas413.csv</a:t>
            </a:r>
          </a:p>
        </p:txBody>
      </p:sp>
      <p:sp>
        <p:nvSpPr>
          <p:cNvPr id="4" name="Footer Placeholder 3">
            <a:extLst>
              <a:ext uri="{FF2B5EF4-FFF2-40B4-BE49-F238E27FC236}">
                <a16:creationId xmlns:a16="http://schemas.microsoft.com/office/drawing/2014/main" id="{39B33ED0-046D-419B-8ABB-4D6C8C007113}"/>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717541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3020" y="121448"/>
            <a:ext cx="7401332" cy="646331"/>
          </a:xfrm>
        </p:spPr>
        <p:txBody>
          <a:bodyPr wrap="square">
            <a:spAutoFit/>
          </a:bodyPr>
          <a:lstStyle/>
          <a:p>
            <a:pPr lvl="0"/>
            <a:r>
              <a:rPr lang="en-US" dirty="0" err="1"/>
              <a:t>HapMap</a:t>
            </a:r>
            <a:r>
              <a:rPr lang="en-US" dirty="0"/>
              <a:t> data for </a:t>
            </a:r>
            <a:r>
              <a:rPr lang="en-US" i="1" dirty="0"/>
              <a:t>M. truncatula</a:t>
            </a:r>
            <a:endParaRPr lang="en-US" dirty="0"/>
          </a:p>
        </p:txBody>
      </p:sp>
      <p:sp>
        <p:nvSpPr>
          <p:cNvPr id="4" name="TextBox 3"/>
          <p:cNvSpPr txBox="1"/>
          <p:nvPr/>
        </p:nvSpPr>
        <p:spPr>
          <a:xfrm>
            <a:off x="6668086" y="205398"/>
            <a:ext cx="5324326" cy="3815335"/>
          </a:xfrm>
          <a:prstGeom prst="rect">
            <a:avLst/>
          </a:prstGeom>
          <a:noFill/>
          <a:ln w="18360">
            <a:noFill/>
            <a:prstDash val="solid"/>
          </a:ln>
        </p:spPr>
        <p:txBody>
          <a:bodyPr vert="horz" wrap="square" lIns="89811" tIns="48988" rIns="89811" bIns="48988" anchorCtr="0" compatLnSpc="0">
            <a:spAutoFit/>
          </a:bodyPr>
          <a:lstStyle/>
          <a:p>
            <a:pPr hangingPunct="0"/>
            <a:r>
              <a:rPr lang="en-US" b="1" dirty="0">
                <a:latin typeface="Albany AMT" pitchFamily="18"/>
                <a:ea typeface="Albany AMT" pitchFamily="2"/>
                <a:cs typeface="Lucidasans" pitchFamily="2"/>
              </a:rPr>
              <a:t>Current state: 288 sequenced accessions</a:t>
            </a:r>
          </a:p>
          <a:p>
            <a:pPr hangingPunct="0"/>
            <a:endParaRPr lang="en-US" dirty="0">
              <a:latin typeface="Albany AMT" pitchFamily="18"/>
              <a:ea typeface="Albany AMT" pitchFamily="2"/>
              <a:cs typeface="Lucidasans" pitchFamily="2"/>
            </a:endParaRPr>
          </a:p>
          <a:p>
            <a:pPr hangingPunct="0"/>
            <a:r>
              <a:rPr lang="en-US" dirty="0">
                <a:latin typeface="Albany AMT" pitchFamily="18"/>
                <a:ea typeface="Albany AMT" pitchFamily="2"/>
                <a:cs typeface="Lucidasans" pitchFamily="2"/>
              </a:rPr>
              <a:t>               # SNPs</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Chr1</a:t>
            </a:r>
            <a:r>
              <a:rPr lang="en-US" dirty="0">
                <a:latin typeface="Albany AMT" pitchFamily="18"/>
                <a:ea typeface="Albany AMT" pitchFamily="2"/>
                <a:cs typeface="Lucidasans" pitchFamily="2"/>
              </a:rPr>
              <a:t> :   1.508.346</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Chr2</a:t>
            </a:r>
            <a:r>
              <a:rPr lang="en-US" dirty="0">
                <a:latin typeface="Albany AMT" pitchFamily="18"/>
                <a:ea typeface="Albany AMT" pitchFamily="2"/>
                <a:cs typeface="Lucidasans" pitchFamily="2"/>
              </a:rPr>
              <a:t> :   1.964.419</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Chr3</a:t>
            </a:r>
            <a:r>
              <a:rPr lang="en-US" dirty="0">
                <a:latin typeface="Albany AMT" pitchFamily="18"/>
                <a:ea typeface="Albany AMT" pitchFamily="2"/>
                <a:cs typeface="Lucidasans" pitchFamily="2"/>
              </a:rPr>
              <a:t> :   2.472.365</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Chr4</a:t>
            </a:r>
            <a:r>
              <a:rPr lang="en-US" dirty="0">
                <a:latin typeface="Albany AMT" pitchFamily="18"/>
                <a:ea typeface="Albany AMT" pitchFamily="2"/>
                <a:cs typeface="Lucidasans" pitchFamily="2"/>
              </a:rPr>
              <a:t> :   2.225.537</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Chr5</a:t>
            </a:r>
            <a:r>
              <a:rPr lang="en-US" dirty="0">
                <a:latin typeface="Albany AMT" pitchFamily="18"/>
                <a:ea typeface="Albany AMT" pitchFamily="2"/>
                <a:cs typeface="Lucidasans" pitchFamily="2"/>
              </a:rPr>
              <a:t> :   3.251.290</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Chr6</a:t>
            </a:r>
            <a:r>
              <a:rPr lang="en-US" dirty="0">
                <a:latin typeface="Albany AMT" pitchFamily="18"/>
                <a:ea typeface="Albany AMT" pitchFamily="2"/>
                <a:cs typeface="Lucidasans" pitchFamily="2"/>
              </a:rPr>
              <a:t> :   1.172.980</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Chr7</a:t>
            </a:r>
            <a:r>
              <a:rPr lang="en-US" dirty="0">
                <a:latin typeface="Albany AMT" pitchFamily="18"/>
                <a:ea typeface="Albany AMT" pitchFamily="2"/>
                <a:cs typeface="Lucidasans" pitchFamily="2"/>
              </a:rPr>
              <a:t> :   2.262.094</a:t>
            </a:r>
          </a:p>
          <a:p>
            <a:pPr hangingPunct="0"/>
            <a:r>
              <a:rPr lang="en-US" dirty="0">
                <a:latin typeface="Albany AMT" pitchFamily="18"/>
                <a:ea typeface="Albany AMT" pitchFamily="2"/>
                <a:cs typeface="Lucidasans" pitchFamily="2"/>
              </a:rPr>
              <a:t> </a:t>
            </a:r>
            <a:r>
              <a:rPr lang="en-US" dirty="0" err="1">
                <a:latin typeface="Albany AMT" pitchFamily="18"/>
                <a:ea typeface="Albany AMT" pitchFamily="2"/>
                <a:cs typeface="Lucidasans" pitchFamily="2"/>
              </a:rPr>
              <a:t>Chr8</a:t>
            </a:r>
            <a:r>
              <a:rPr lang="en-US" dirty="0">
                <a:latin typeface="Albany AMT" pitchFamily="18"/>
                <a:ea typeface="Albany AMT" pitchFamily="2"/>
                <a:cs typeface="Lucidasans" pitchFamily="2"/>
              </a:rPr>
              <a:t> :   1.659.690          </a:t>
            </a:r>
          </a:p>
          <a:p>
            <a:pPr hangingPunct="0"/>
            <a:endParaRPr lang="en-US" dirty="0">
              <a:latin typeface="Albany AMT" pitchFamily="18"/>
              <a:ea typeface="Albany AMT" pitchFamily="2"/>
              <a:cs typeface="Lucidasans" pitchFamily="2"/>
            </a:endParaRPr>
          </a:p>
          <a:p>
            <a:pPr hangingPunct="0"/>
            <a:r>
              <a:rPr lang="en-US" dirty="0">
                <a:latin typeface="Albany AMT" pitchFamily="18"/>
                <a:ea typeface="Albany AMT" pitchFamily="2"/>
                <a:cs typeface="Lucidasans" pitchFamily="2"/>
              </a:rPr>
              <a:t> Total : 16.516.721</a:t>
            </a:r>
          </a:p>
          <a:p>
            <a:pPr hangingPunct="0"/>
            <a:r>
              <a:rPr lang="en-US" dirty="0">
                <a:latin typeface="Albany AMT" pitchFamily="18"/>
                <a:ea typeface="Albany AMT" pitchFamily="2"/>
                <a:cs typeface="Lucidasans" pitchFamily="2"/>
              </a:rPr>
              <a:t>~ 40% of SNPs in coding regions</a:t>
            </a:r>
          </a:p>
        </p:txBody>
      </p:sp>
      <p:grpSp>
        <p:nvGrpSpPr>
          <p:cNvPr id="7" name="Group 6"/>
          <p:cNvGrpSpPr/>
          <p:nvPr/>
        </p:nvGrpSpPr>
        <p:grpSpPr>
          <a:xfrm>
            <a:off x="281355" y="1294228"/>
            <a:ext cx="5416060" cy="5563771"/>
            <a:chOff x="737621" y="1476198"/>
            <a:chExt cx="5713612" cy="5381802"/>
          </a:xfrm>
        </p:grpSpPr>
        <p:pic>
          <p:nvPicPr>
            <p:cNvPr id="3" name="Picture 2"/>
            <p:cNvPicPr>
              <a:picLocks noChangeAspect="1"/>
            </p:cNvPicPr>
            <p:nvPr/>
          </p:nvPicPr>
          <p:blipFill>
            <a:blip r:embed="rId3">
              <a:lum/>
              <a:alphaModFix/>
            </a:blip>
            <a:srcRect/>
            <a:stretch>
              <a:fillRect/>
            </a:stretch>
          </p:blipFill>
          <p:spPr>
            <a:xfrm>
              <a:off x="737621" y="1476198"/>
              <a:ext cx="5713612" cy="5381802"/>
            </a:xfrm>
            <a:prstGeom prst="rect">
              <a:avLst/>
            </a:prstGeom>
            <a:noFill/>
            <a:ln>
              <a:noFill/>
            </a:ln>
          </p:spPr>
        </p:pic>
        <p:sp>
          <p:nvSpPr>
            <p:cNvPr id="5" name="Freeform 4"/>
            <p:cNvSpPr/>
            <p:nvPr/>
          </p:nvSpPr>
          <p:spPr>
            <a:xfrm rot="5779800">
              <a:off x="4893660" y="3509738"/>
              <a:ext cx="1263233" cy="1549648"/>
            </a:xfrm>
            <a:custGeom>
              <a:avLst>
                <a:gd name="f0" fmla="val 6361"/>
              </a:avLst>
              <a:gdLst>
                <a:gd name="f1" fmla="val 10800000"/>
                <a:gd name="f2" fmla="val 5400000"/>
                <a:gd name="f3" fmla="val 180"/>
                <a:gd name="f4" fmla="val w"/>
                <a:gd name="f5" fmla="val h"/>
                <a:gd name="f6" fmla="val 0"/>
                <a:gd name="f7" fmla="val 21600"/>
                <a:gd name="f8" fmla="val 10800"/>
                <a:gd name="f9" fmla="val -2147483647"/>
                <a:gd name="f10" fmla="val 2147483647"/>
                <a:gd name="f11" fmla="+- 0 0 0"/>
                <a:gd name="f12" fmla="*/ f4 1 21600"/>
                <a:gd name="f13" fmla="*/ f5 1 21600"/>
                <a:gd name="f14" fmla="pin 0 f0 10800"/>
                <a:gd name="f15" fmla="*/ f11 f1 1"/>
                <a:gd name="f16" fmla="+- 21600 0 f14"/>
                <a:gd name="f17" fmla="val f14"/>
                <a:gd name="f18" fmla="*/ f14 10 1"/>
                <a:gd name="f19" fmla="*/ f14 1 2"/>
                <a:gd name="f20" fmla="*/ f14 f12 1"/>
                <a:gd name="f21" fmla="*/ f7 f13 1"/>
                <a:gd name="f22" fmla="*/ 10800 f13 1"/>
                <a:gd name="f23" fmla="*/ f15 1 f3"/>
                <a:gd name="f24" fmla="*/ 10800 f12 1"/>
                <a:gd name="f25" fmla="*/ 21600 f13 1"/>
                <a:gd name="f26" fmla="*/ 0 f13 1"/>
                <a:gd name="f27" fmla="*/ f18 1 18"/>
                <a:gd name="f28" fmla="+- 21600 0 f19"/>
                <a:gd name="f29" fmla="+- f23 0 f2"/>
                <a:gd name="f30" fmla="*/ f19 f12 1"/>
                <a:gd name="f31" fmla="+- f27 1750 0"/>
                <a:gd name="f32" fmla="*/ f28 f12 1"/>
                <a:gd name="f33" fmla="+- 21600 0 f31"/>
                <a:gd name="f34" fmla="*/ f31 f12 1"/>
                <a:gd name="f35" fmla="*/ f31 f13 1"/>
                <a:gd name="f36" fmla="*/ f33 f12 1"/>
                <a:gd name="f37" fmla="*/ f33 f13 1"/>
              </a:gdLst>
              <a:ahLst>
                <a:ahXY gdRefX="f0" minX="f6" maxX="f8">
                  <a:pos x="f20" y="f21"/>
                </a:ahXY>
              </a:ahLst>
              <a:cxnLst>
                <a:cxn ang="3cd4">
                  <a:pos x="hc" y="t"/>
                </a:cxn>
                <a:cxn ang="0">
                  <a:pos x="r" y="vc"/>
                </a:cxn>
                <a:cxn ang="cd4">
                  <a:pos x="hc" y="b"/>
                </a:cxn>
                <a:cxn ang="cd2">
                  <a:pos x="l" y="vc"/>
                </a:cxn>
                <a:cxn ang="f29">
                  <a:pos x="f32" y="f22"/>
                </a:cxn>
                <a:cxn ang="f29">
                  <a:pos x="f24" y="f25"/>
                </a:cxn>
                <a:cxn ang="f29">
                  <a:pos x="f30" y="f22"/>
                </a:cxn>
                <a:cxn ang="f29">
                  <a:pos x="f24" y="f26"/>
                </a:cxn>
              </a:cxnLst>
              <a:rect l="f34" t="f35" r="f36" b="f37"/>
              <a:pathLst>
                <a:path w="21600" h="21600">
                  <a:moveTo>
                    <a:pt x="f6" y="f6"/>
                  </a:moveTo>
                  <a:lnTo>
                    <a:pt x="f7" y="f6"/>
                  </a:lnTo>
                  <a:lnTo>
                    <a:pt x="f16" y="f7"/>
                  </a:lnTo>
                  <a:lnTo>
                    <a:pt x="f17" y="f7"/>
                  </a:lnTo>
                  <a:close/>
                </a:path>
              </a:pathLst>
            </a:custGeom>
            <a:solidFill>
              <a:srgbClr val="99CCFF">
                <a:alpha val="60000"/>
              </a:srgbClr>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grpSp>
      <p:sp>
        <p:nvSpPr>
          <p:cNvPr id="6" name="TextBox 5"/>
          <p:cNvSpPr txBox="1"/>
          <p:nvPr/>
        </p:nvSpPr>
        <p:spPr>
          <a:xfrm>
            <a:off x="5748278" y="4325836"/>
            <a:ext cx="1367460" cy="366817"/>
          </a:xfrm>
          <a:prstGeom prst="rect">
            <a:avLst/>
          </a:prstGeom>
          <a:noFill/>
          <a:ln>
            <a:noFill/>
          </a:ln>
        </p:spPr>
        <p:txBody>
          <a:bodyPr vert="horz" wrap="none" lIns="81646" tIns="40823" rIns="81646" bIns="40823" anchorCtr="0" compatLnSpc="0">
            <a:spAutoFit/>
          </a:bodyPr>
          <a:lstStyle/>
          <a:p>
            <a:pPr hangingPunct="0"/>
            <a:r>
              <a:rPr lang="en-US" sz="1633" dirty="0">
                <a:latin typeface="Albany AMT" pitchFamily="18"/>
                <a:ea typeface="Albany AMT" pitchFamily="2"/>
                <a:cs typeface="Lucidasans" pitchFamily="2"/>
              </a:rPr>
              <a:t>18 sister taxa</a:t>
            </a:r>
          </a:p>
        </p:txBody>
      </p:sp>
      <p:sp>
        <p:nvSpPr>
          <p:cNvPr id="9" name="TextBox 8"/>
          <p:cNvSpPr txBox="1"/>
          <p:nvPr/>
        </p:nvSpPr>
        <p:spPr>
          <a:xfrm>
            <a:off x="6451233" y="4997756"/>
            <a:ext cx="5621947" cy="1754326"/>
          </a:xfrm>
          <a:prstGeom prst="rect">
            <a:avLst/>
          </a:prstGeom>
          <a:noFill/>
        </p:spPr>
        <p:txBody>
          <a:bodyPr wrap="square" rtlCol="0">
            <a:spAutoFit/>
          </a:bodyPr>
          <a:lstStyle/>
          <a:p>
            <a:r>
              <a:rPr lang="en-US" dirty="0">
                <a:solidFill>
                  <a:srgbClr val="000000"/>
                </a:solidFill>
                <a:latin typeface="Arial" pitchFamily="34"/>
              </a:rPr>
              <a:t>Here are the data available for the 288 Medicago accessions that have been already sequenced leading to a total number of more than 16.5 million SNP. Among those, 18 accessions which highly diverged from others have been re-classified to some sister taxa despite perfect botanic similarities</a:t>
            </a:r>
            <a:endParaRPr lang="en-US" dirty="0"/>
          </a:p>
        </p:txBody>
      </p:sp>
      <p:sp>
        <p:nvSpPr>
          <p:cNvPr id="12" name="Footer Placeholder 11">
            <a:extLst>
              <a:ext uri="{FF2B5EF4-FFF2-40B4-BE49-F238E27FC236}">
                <a16:creationId xmlns:a16="http://schemas.microsoft.com/office/drawing/2014/main" id="{DD09C1C8-0FE6-4FD2-9DB2-950380D6926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343122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lum/>
            <a:alphaModFix/>
          </a:blip>
          <a:srcRect/>
          <a:stretch>
            <a:fillRect/>
          </a:stretch>
        </p:blipFill>
        <p:spPr>
          <a:xfrm>
            <a:off x="1752784" y="1879826"/>
            <a:ext cx="8294944" cy="3283164"/>
          </a:xfrm>
          <a:prstGeom prst="rect">
            <a:avLst/>
          </a:prstGeom>
          <a:noFill/>
          <a:ln>
            <a:noFill/>
          </a:ln>
          <a:effectLst>
            <a:outerShdw dist="101823" dir="2700000" algn="tl">
              <a:srgbClr val="808080">
                <a:alpha val="0"/>
              </a:srgbClr>
            </a:outerShdw>
          </a:effectLst>
        </p:spPr>
      </p:pic>
      <p:sp>
        <p:nvSpPr>
          <p:cNvPr id="3" name="Freeform 2"/>
          <p:cNvSpPr/>
          <p:nvPr/>
        </p:nvSpPr>
        <p:spPr>
          <a:xfrm>
            <a:off x="2056508" y="274333"/>
            <a:ext cx="8077438" cy="37011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pPr hangingPunct="0"/>
            <a:endParaRPr lang="en-US" sz="1633">
              <a:latin typeface="Albany AMT" pitchFamily="18"/>
              <a:ea typeface="Albany AMT" pitchFamily="2"/>
              <a:cs typeface="Lucidasans" pitchFamily="2"/>
            </a:endParaRPr>
          </a:p>
        </p:txBody>
      </p:sp>
      <p:sp>
        <p:nvSpPr>
          <p:cNvPr id="4" name="Title 3"/>
          <p:cNvSpPr txBox="1">
            <a:spLocks noGrp="1"/>
          </p:cNvSpPr>
          <p:nvPr>
            <p:ph type="title" idx="4294967295"/>
          </p:nvPr>
        </p:nvSpPr>
        <p:spPr>
          <a:xfrm>
            <a:off x="168812" y="33312"/>
            <a:ext cx="9366503" cy="903662"/>
          </a:xfrm>
        </p:spPr>
        <p:txBody>
          <a:bodyPr>
            <a:normAutofit fontScale="90000"/>
          </a:bodyPr>
          <a:lstStyle/>
          <a:p>
            <a:pPr lvl="0"/>
            <a:r>
              <a:rPr lang="en-US" i="0" dirty="0"/>
              <a:t>M. truncatula</a:t>
            </a:r>
            <a:r>
              <a:rPr lang="en-US" dirty="0"/>
              <a:t> is spontaneously occurring  </a:t>
            </a:r>
            <a:br>
              <a:rPr lang="en-US" dirty="0"/>
            </a:br>
            <a:r>
              <a:rPr lang="en-US" dirty="0"/>
              <a:t>all around the Mediterranean basin</a:t>
            </a:r>
          </a:p>
        </p:txBody>
      </p:sp>
      <p:sp>
        <p:nvSpPr>
          <p:cNvPr id="5" name="TextBox 4"/>
          <p:cNvSpPr txBox="1"/>
          <p:nvPr/>
        </p:nvSpPr>
        <p:spPr>
          <a:xfrm>
            <a:off x="2010459" y="6162668"/>
            <a:ext cx="9191653" cy="377332"/>
          </a:xfrm>
          <a:prstGeom prst="rect">
            <a:avLst/>
          </a:prstGeom>
          <a:solidFill>
            <a:srgbClr val="999999">
              <a:alpha val="0"/>
            </a:srgbClr>
          </a:solidFill>
          <a:ln>
            <a:noFill/>
          </a:ln>
        </p:spPr>
        <p:txBody>
          <a:bodyPr vert="horz" wrap="none" lIns="81646" tIns="40823" rIns="81646" bIns="40823" anchorCtr="0" compatLnSpc="0">
            <a:spAutoFit/>
          </a:bodyPr>
          <a:lstStyle/>
          <a:p>
            <a:pPr hangingPunct="0"/>
            <a:r>
              <a:rPr lang="en-US" sz="2000" dirty="0">
                <a:latin typeface="Albany AMT" pitchFamily="18"/>
                <a:ea typeface="Albany AMT" pitchFamily="2"/>
                <a:cs typeface="Lucidasans" pitchFamily="2"/>
              </a:rPr>
              <a:t>Several collections are available: DZ, TN, FR , AU, US, …. for thousands of accessions</a:t>
            </a:r>
          </a:p>
        </p:txBody>
      </p:sp>
      <p:pic>
        <p:nvPicPr>
          <p:cNvPr id="6" name="Phot19"/>
          <p:cNvPicPr>
            <a:picLocks noChangeAspect="1"/>
          </p:cNvPicPr>
          <p:nvPr/>
        </p:nvPicPr>
        <p:blipFill>
          <a:blip r:embed="rId4">
            <a:lum/>
            <a:alphaModFix/>
          </a:blip>
          <a:srcRect/>
          <a:stretch>
            <a:fillRect/>
          </a:stretch>
        </p:blipFill>
        <p:spPr>
          <a:xfrm>
            <a:off x="4950056" y="1085897"/>
            <a:ext cx="2009153" cy="1306342"/>
          </a:xfrm>
          <a:prstGeom prst="rect">
            <a:avLst/>
          </a:prstGeom>
          <a:solidFill>
            <a:srgbClr val="99CCFF">
              <a:alpha val="0"/>
            </a:srgbClr>
          </a:solidFill>
          <a:ln>
            <a:noFill/>
          </a:ln>
        </p:spPr>
      </p:pic>
      <p:pic>
        <p:nvPicPr>
          <p:cNvPr id="7" name="Aude%202"/>
          <p:cNvPicPr>
            <a:picLocks noChangeAspect="1"/>
          </p:cNvPicPr>
          <p:nvPr/>
        </p:nvPicPr>
        <p:blipFill>
          <a:blip r:embed="rId5">
            <a:lum/>
            <a:alphaModFix/>
          </a:blip>
          <a:srcRect/>
          <a:stretch>
            <a:fillRect/>
          </a:stretch>
        </p:blipFill>
        <p:spPr>
          <a:xfrm>
            <a:off x="2748543" y="1083937"/>
            <a:ext cx="2009480" cy="1311567"/>
          </a:xfrm>
          <a:prstGeom prst="rect">
            <a:avLst/>
          </a:prstGeom>
          <a:solidFill>
            <a:srgbClr val="99CCFF">
              <a:alpha val="0"/>
            </a:srgbClr>
          </a:solidFill>
          <a:ln>
            <a:noFill/>
          </a:ln>
        </p:spPr>
      </p:pic>
      <p:sp>
        <p:nvSpPr>
          <p:cNvPr id="8" name="Freeform 7"/>
          <p:cNvSpPr/>
          <p:nvPr/>
        </p:nvSpPr>
        <p:spPr>
          <a:xfrm>
            <a:off x="4825953" y="2415100"/>
            <a:ext cx="2359205"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dirty="0">
                <a:solidFill>
                  <a:schemeClr val="bg1"/>
                </a:solidFill>
                <a:latin typeface="Arial" pitchFamily="34"/>
                <a:ea typeface="Albany AMT" pitchFamily="2"/>
                <a:cs typeface="Lucidasans" pitchFamily="2"/>
              </a:rPr>
              <a:t>Photo: </a:t>
            </a:r>
            <a:r>
              <a:rPr lang="fr-FR" sz="953" dirty="0" err="1">
                <a:solidFill>
                  <a:schemeClr val="bg1"/>
                </a:solidFill>
                <a:latin typeface="Arial" pitchFamily="34"/>
                <a:ea typeface="Albany AMT" pitchFamily="2"/>
                <a:cs typeface="Lucidasans" pitchFamily="2"/>
              </a:rPr>
              <a:t>A.Abdelguerfi</a:t>
            </a:r>
            <a:r>
              <a:rPr lang="fr-FR" sz="953" dirty="0">
                <a:solidFill>
                  <a:schemeClr val="bg1"/>
                </a:solidFill>
                <a:latin typeface="Arial" pitchFamily="34"/>
                <a:ea typeface="Albany AMT" pitchFamily="2"/>
                <a:cs typeface="Lucidasans" pitchFamily="2"/>
              </a:rPr>
              <a:t>, INA, Alger, </a:t>
            </a:r>
            <a:r>
              <a:rPr lang="fr-FR" sz="953" dirty="0" err="1">
                <a:solidFill>
                  <a:schemeClr val="bg1"/>
                </a:solidFill>
                <a:latin typeface="Arial" pitchFamily="34"/>
                <a:ea typeface="Albany AMT" pitchFamily="2"/>
                <a:cs typeface="Lucidasans" pitchFamily="2"/>
              </a:rPr>
              <a:t>Algeria</a:t>
            </a:r>
            <a:endParaRPr lang="fr-FR" sz="953" dirty="0">
              <a:solidFill>
                <a:schemeClr val="bg1"/>
              </a:solidFill>
              <a:latin typeface="Arial" pitchFamily="34"/>
              <a:ea typeface="Albany AMT" pitchFamily="2"/>
              <a:cs typeface="Lucidasans" pitchFamily="2"/>
            </a:endParaRPr>
          </a:p>
        </p:txBody>
      </p:sp>
      <p:sp>
        <p:nvSpPr>
          <p:cNvPr id="9" name="Freeform 8"/>
          <p:cNvSpPr/>
          <p:nvPr/>
        </p:nvSpPr>
        <p:spPr>
          <a:xfrm>
            <a:off x="2218821" y="2419672"/>
            <a:ext cx="2684872"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dirty="0">
                <a:solidFill>
                  <a:schemeClr val="bg1"/>
                </a:solidFill>
                <a:latin typeface="Arial" pitchFamily="34"/>
                <a:ea typeface="Albany AMT" pitchFamily="2"/>
                <a:cs typeface="Lucidasans" pitchFamily="2"/>
              </a:rPr>
              <a:t>Photo: J-M </a:t>
            </a:r>
            <a:r>
              <a:rPr lang="fr-FR" sz="953" dirty="0" err="1">
                <a:solidFill>
                  <a:schemeClr val="bg1"/>
                </a:solidFill>
                <a:latin typeface="Arial" pitchFamily="34"/>
                <a:ea typeface="Albany AMT" pitchFamily="2"/>
                <a:cs typeface="Lucidasans" pitchFamily="2"/>
              </a:rPr>
              <a:t>Prospéri</a:t>
            </a:r>
            <a:r>
              <a:rPr lang="fr-FR" sz="953" dirty="0">
                <a:solidFill>
                  <a:schemeClr val="bg1"/>
                </a:solidFill>
                <a:latin typeface="Arial" pitchFamily="34"/>
                <a:ea typeface="Albany AMT" pitchFamily="2"/>
                <a:cs typeface="Lucidasans" pitchFamily="2"/>
              </a:rPr>
              <a:t>, INRA Montpellier, France</a:t>
            </a:r>
          </a:p>
        </p:txBody>
      </p:sp>
      <p:pic>
        <p:nvPicPr>
          <p:cNvPr id="10" name="Picture 9"/>
          <p:cNvPicPr>
            <a:picLocks noChangeAspect="1"/>
          </p:cNvPicPr>
          <p:nvPr/>
        </p:nvPicPr>
        <p:blipFill>
          <a:blip r:embed="rId6">
            <a:lum/>
            <a:alphaModFix/>
          </a:blip>
          <a:srcRect/>
          <a:stretch>
            <a:fillRect/>
          </a:stretch>
        </p:blipFill>
        <p:spPr>
          <a:xfrm>
            <a:off x="7149609" y="1074793"/>
            <a:ext cx="1755723" cy="1302423"/>
          </a:xfrm>
          <a:prstGeom prst="rect">
            <a:avLst/>
          </a:prstGeom>
          <a:solidFill>
            <a:srgbClr val="99CCFF">
              <a:alpha val="0"/>
            </a:srgbClr>
          </a:solidFill>
          <a:ln>
            <a:noFill/>
          </a:ln>
        </p:spPr>
      </p:pic>
      <p:pic>
        <p:nvPicPr>
          <p:cNvPr id="11" name="Soliman_population%208"/>
          <p:cNvPicPr>
            <a:picLocks noChangeAspect="1"/>
          </p:cNvPicPr>
          <p:nvPr/>
        </p:nvPicPr>
        <p:blipFill>
          <a:blip r:embed="rId7">
            <a:lum/>
            <a:alphaModFix/>
          </a:blip>
          <a:srcRect/>
          <a:stretch>
            <a:fillRect/>
          </a:stretch>
        </p:blipFill>
        <p:spPr>
          <a:xfrm>
            <a:off x="5018965" y="4449727"/>
            <a:ext cx="1879172" cy="1232534"/>
          </a:xfrm>
          <a:prstGeom prst="rect">
            <a:avLst/>
          </a:prstGeom>
          <a:solidFill>
            <a:srgbClr val="99CCFF">
              <a:alpha val="0"/>
            </a:srgbClr>
          </a:solidFill>
          <a:ln>
            <a:noFill/>
          </a:ln>
        </p:spPr>
      </p:pic>
      <p:pic>
        <p:nvPicPr>
          <p:cNvPr id="12" name="MtrAlgérie"/>
          <p:cNvPicPr>
            <a:picLocks noChangeAspect="1"/>
          </p:cNvPicPr>
          <p:nvPr/>
        </p:nvPicPr>
        <p:blipFill>
          <a:blip r:embed="rId8">
            <a:lum/>
            <a:alphaModFix/>
          </a:blip>
          <a:srcRect/>
          <a:stretch>
            <a:fillRect/>
          </a:stretch>
        </p:blipFill>
        <p:spPr>
          <a:xfrm>
            <a:off x="2816799" y="4446788"/>
            <a:ext cx="1925221" cy="1283807"/>
          </a:xfrm>
          <a:prstGeom prst="rect">
            <a:avLst/>
          </a:prstGeom>
          <a:solidFill>
            <a:srgbClr val="99CCFF">
              <a:alpha val="0"/>
            </a:srgbClr>
          </a:solidFill>
          <a:ln>
            <a:noFill/>
          </a:ln>
        </p:spPr>
      </p:pic>
      <p:sp>
        <p:nvSpPr>
          <p:cNvPr id="13" name="Freeform 12"/>
          <p:cNvSpPr/>
          <p:nvPr/>
        </p:nvSpPr>
        <p:spPr>
          <a:xfrm>
            <a:off x="2386686" y="5720145"/>
            <a:ext cx="2684872"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a:latin typeface="Arial" pitchFamily="34"/>
                <a:ea typeface="Albany AMT" pitchFamily="2"/>
                <a:cs typeface="Lucidasans" pitchFamily="2"/>
              </a:rPr>
              <a:t>Photo: J-M Prospéri, INRA Montpellier, France</a:t>
            </a:r>
          </a:p>
        </p:txBody>
      </p:sp>
      <p:sp>
        <p:nvSpPr>
          <p:cNvPr id="14" name="Freeform 13"/>
          <p:cNvSpPr/>
          <p:nvPr/>
        </p:nvSpPr>
        <p:spPr>
          <a:xfrm>
            <a:off x="4979775" y="5693037"/>
            <a:ext cx="1917482"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dirty="0">
                <a:latin typeface="Arial" pitchFamily="34"/>
                <a:ea typeface="Albany AMT" pitchFamily="2"/>
                <a:cs typeface="Lucidasans" pitchFamily="2"/>
              </a:rPr>
              <a:t>Photo: </a:t>
            </a:r>
            <a:r>
              <a:rPr lang="fr-FR" sz="953" dirty="0" err="1">
                <a:latin typeface="Arial" pitchFamily="34"/>
                <a:ea typeface="Albany AMT" pitchFamily="2"/>
                <a:cs typeface="Lucidasans" pitchFamily="2"/>
              </a:rPr>
              <a:t>E.Aouani</a:t>
            </a:r>
            <a:r>
              <a:rPr lang="fr-FR" sz="953" dirty="0">
                <a:latin typeface="Arial" pitchFamily="34"/>
                <a:ea typeface="Albany AMT" pitchFamily="2"/>
                <a:cs typeface="Lucidasans" pitchFamily="2"/>
              </a:rPr>
              <a:t>, CBBC, </a:t>
            </a:r>
            <a:r>
              <a:rPr lang="fr-FR" sz="953" dirty="0" err="1">
                <a:latin typeface="Arial" pitchFamily="34"/>
                <a:ea typeface="Albany AMT" pitchFamily="2"/>
                <a:cs typeface="Lucidasans" pitchFamily="2"/>
              </a:rPr>
              <a:t>Tunisia</a:t>
            </a:r>
            <a:endParaRPr lang="fr-FR" sz="953" dirty="0">
              <a:latin typeface="Arial" pitchFamily="34"/>
              <a:ea typeface="Albany AMT" pitchFamily="2"/>
              <a:cs typeface="Lucidasans" pitchFamily="2"/>
            </a:endParaRPr>
          </a:p>
        </p:txBody>
      </p:sp>
      <p:pic>
        <p:nvPicPr>
          <p:cNvPr id="15" name="Picture 14"/>
          <p:cNvPicPr>
            <a:picLocks noChangeAspect="1"/>
          </p:cNvPicPr>
          <p:nvPr/>
        </p:nvPicPr>
        <p:blipFill>
          <a:blip r:embed="rId9">
            <a:lum/>
            <a:alphaModFix/>
          </a:blip>
          <a:srcRect/>
          <a:stretch>
            <a:fillRect/>
          </a:stretch>
        </p:blipFill>
        <p:spPr>
          <a:xfrm>
            <a:off x="7162344" y="4452014"/>
            <a:ext cx="1688447" cy="1217837"/>
          </a:xfrm>
          <a:prstGeom prst="rect">
            <a:avLst/>
          </a:prstGeom>
          <a:solidFill>
            <a:srgbClr val="99CCFF">
              <a:alpha val="0"/>
            </a:srgbClr>
          </a:solidFill>
          <a:ln>
            <a:noFill/>
          </a:ln>
        </p:spPr>
      </p:pic>
      <p:sp>
        <p:nvSpPr>
          <p:cNvPr id="16" name="Freeform 15"/>
          <p:cNvSpPr/>
          <p:nvPr/>
        </p:nvSpPr>
        <p:spPr>
          <a:xfrm>
            <a:off x="7079066" y="5690425"/>
            <a:ext cx="2766753"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a:latin typeface="Arial" pitchFamily="34"/>
                <a:ea typeface="Albany AMT" pitchFamily="2"/>
                <a:cs typeface="Lucidasans" pitchFamily="2"/>
              </a:rPr>
              <a:t>Photo: L. Gentzbittel, ENSAT, Toulouse, France</a:t>
            </a:r>
          </a:p>
        </p:txBody>
      </p:sp>
      <p:sp>
        <p:nvSpPr>
          <p:cNvPr id="17" name="Freeform 16"/>
          <p:cNvSpPr/>
          <p:nvPr/>
        </p:nvSpPr>
        <p:spPr>
          <a:xfrm>
            <a:off x="7096513" y="2435674"/>
            <a:ext cx="2921667" cy="22622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81646" tIns="42456" rIns="81646" bIns="42456" anchor="t" anchorCtr="0" compatLnSpc="0">
            <a:spAutoFit/>
          </a:bodyPr>
          <a:lstStyle/>
          <a:p>
            <a:pPr hangingPunct="0"/>
            <a:r>
              <a:rPr lang="fr-FR" sz="953" b="1" dirty="0">
                <a:solidFill>
                  <a:schemeClr val="bg1"/>
                </a:solidFill>
                <a:latin typeface="Arial" pitchFamily="34"/>
                <a:ea typeface="Albany AMT" pitchFamily="2"/>
                <a:cs typeface="Lucidasans" pitchFamily="2"/>
              </a:rPr>
              <a:t>Photo: L. Gentzbittel, ENSAT, Toulouse, France</a:t>
            </a:r>
          </a:p>
        </p:txBody>
      </p:sp>
      <p:sp>
        <p:nvSpPr>
          <p:cNvPr id="21" name="Footer Placeholder 20">
            <a:extLst>
              <a:ext uri="{FF2B5EF4-FFF2-40B4-BE49-F238E27FC236}">
                <a16:creationId xmlns:a16="http://schemas.microsoft.com/office/drawing/2014/main" id="{6126D884-6379-4F87-BAE8-0F75DCC7F04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514166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1025" y="60113"/>
            <a:ext cx="11134163" cy="819403"/>
          </a:xfrm>
        </p:spPr>
        <p:txBody>
          <a:bodyPr>
            <a:normAutofit fontScale="90000"/>
          </a:bodyPr>
          <a:lstStyle/>
          <a:p>
            <a:pPr lvl="0"/>
            <a:r>
              <a:rPr lang="en-US" dirty="0"/>
              <a:t>Some ancestral genomes may be adapted to local bio-climatic variables</a:t>
            </a:r>
          </a:p>
        </p:txBody>
      </p:sp>
      <p:sp>
        <p:nvSpPr>
          <p:cNvPr id="3" name="TextBox 2"/>
          <p:cNvSpPr txBox="1"/>
          <p:nvPr/>
        </p:nvSpPr>
        <p:spPr>
          <a:xfrm>
            <a:off x="0" y="1060097"/>
            <a:ext cx="11255188" cy="520904"/>
          </a:xfrm>
          <a:prstGeom prst="rect">
            <a:avLst/>
          </a:prstGeom>
          <a:solidFill>
            <a:srgbClr val="999999"/>
          </a:solidFill>
          <a:ln>
            <a:noFill/>
          </a:ln>
        </p:spPr>
        <p:txBody>
          <a:bodyPr lIns="0" tIns="0" rIns="0" bIns="0"/>
          <a:lstStyle/>
          <a:p>
            <a:pPr marL="195955" algn="just" hangingPunct="0">
              <a:lnSpc>
                <a:spcPct val="150000"/>
              </a:lnSpc>
            </a:pPr>
            <a:r>
              <a:rPr lang="en-US" sz="1452" dirty="0">
                <a:latin typeface="Arial" pitchFamily="34"/>
                <a:ea typeface="Albany AMT" pitchFamily="2"/>
                <a:cs typeface="Lucidasans" pitchFamily="2"/>
              </a:rPr>
              <a:t>We looked for putative </a:t>
            </a:r>
            <a:r>
              <a:rPr lang="en-US" sz="1452" b="1" dirty="0">
                <a:latin typeface="Arial" pitchFamily="34"/>
                <a:ea typeface="Albany AMT" pitchFamily="2"/>
                <a:cs typeface="Lucidasans" pitchFamily="2"/>
              </a:rPr>
              <a:t>association with the 19 bio-climatic variables</a:t>
            </a:r>
            <a:r>
              <a:rPr lang="en-US" sz="1452" dirty="0">
                <a:latin typeface="Arial" pitchFamily="34"/>
                <a:ea typeface="Albany AMT" pitchFamily="2"/>
                <a:cs typeface="Lucidasans" pitchFamily="2"/>
              </a:rPr>
              <a:t>, as defined by </a:t>
            </a:r>
            <a:r>
              <a:rPr lang="en-US" sz="1452" b="1" dirty="0" err="1">
                <a:latin typeface="Arial" pitchFamily="34"/>
                <a:ea typeface="Albany AMT" pitchFamily="2"/>
                <a:cs typeface="Lucidasans" pitchFamily="2"/>
              </a:rPr>
              <a:t>WorldClim</a:t>
            </a:r>
            <a:r>
              <a:rPr lang="en-US" sz="1452" dirty="0">
                <a:latin typeface="Arial" pitchFamily="34"/>
                <a:ea typeface="Albany AMT" pitchFamily="2"/>
                <a:cs typeface="Lucidasans" pitchFamily="2"/>
              </a:rPr>
              <a:t> </a:t>
            </a:r>
            <a:r>
              <a:rPr lang="en-US" sz="1452" dirty="0">
                <a:solidFill>
                  <a:srgbClr val="000080"/>
                </a:solidFill>
                <a:latin typeface="Arial" pitchFamily="34"/>
                <a:ea typeface="Albany AMT" pitchFamily="2"/>
                <a:cs typeface="Lucidasans" pitchFamily="2"/>
              </a:rPr>
              <a:t>(http://</a:t>
            </a:r>
            <a:r>
              <a:rPr lang="en-US" sz="1452" dirty="0" err="1">
                <a:solidFill>
                  <a:srgbClr val="000080"/>
                </a:solidFill>
                <a:latin typeface="Arial" pitchFamily="34"/>
                <a:ea typeface="Albany AMT" pitchFamily="2"/>
                <a:cs typeface="Lucidasans" pitchFamily="2"/>
              </a:rPr>
              <a:t>www.worldclim.org</a:t>
            </a:r>
            <a:r>
              <a:rPr lang="en-US" sz="1452" dirty="0">
                <a:solidFill>
                  <a:srgbClr val="000080"/>
                </a:solidFill>
                <a:latin typeface="Arial" pitchFamily="34"/>
                <a:ea typeface="Albany AMT" pitchFamily="2"/>
                <a:cs typeface="Lucidasans" pitchFamily="2"/>
              </a:rPr>
              <a:t>).</a:t>
            </a:r>
          </a:p>
        </p:txBody>
      </p:sp>
      <p:sp>
        <p:nvSpPr>
          <p:cNvPr id="4" name="TextBox 3"/>
          <p:cNvSpPr txBox="1"/>
          <p:nvPr/>
        </p:nvSpPr>
        <p:spPr>
          <a:xfrm>
            <a:off x="6980109" y="4444175"/>
            <a:ext cx="3603871" cy="1238086"/>
          </a:xfrm>
          <a:prstGeom prst="rect">
            <a:avLst/>
          </a:prstGeom>
          <a:noFill/>
          <a:ln>
            <a:noFill/>
          </a:ln>
        </p:spPr>
        <p:txBody>
          <a:bodyPr lIns="0" tIns="0" rIns="0" bIns="0"/>
          <a:lstStyle/>
          <a:p>
            <a:pPr marL="195955" algn="just" hangingPunct="0">
              <a:spcAft>
                <a:spcPts val="514"/>
              </a:spcAft>
            </a:pPr>
            <a:r>
              <a:rPr lang="en-US" sz="1270">
                <a:latin typeface="Arial" pitchFamily="34"/>
                <a:ea typeface="Albany AMT" pitchFamily="2"/>
                <a:cs typeface="Lucidasans" pitchFamily="2"/>
              </a:rPr>
              <a:t>The </a:t>
            </a:r>
            <a:r>
              <a:rPr lang="en-US" sz="1270" b="1">
                <a:solidFill>
                  <a:srgbClr val="008000"/>
                </a:solidFill>
                <a:latin typeface="Arial" pitchFamily="34"/>
                <a:ea typeface="Albany AMT" pitchFamily="2"/>
                <a:cs typeface="Lucidasans" pitchFamily="2"/>
              </a:rPr>
              <a:t>“South Tunisian Coastal"</a:t>
            </a:r>
            <a:r>
              <a:rPr lang="en-US" sz="1270" b="1">
                <a:latin typeface="Arial" pitchFamily="34"/>
                <a:ea typeface="Albany AMT" pitchFamily="2"/>
                <a:cs typeface="Lucidasans" pitchFamily="2"/>
              </a:rPr>
              <a:t> </a:t>
            </a:r>
            <a:r>
              <a:rPr lang="en-US" sz="1270">
                <a:latin typeface="Arial" pitchFamily="34"/>
                <a:ea typeface="Albany AMT" pitchFamily="2"/>
                <a:cs typeface="Lucidasans" pitchFamily="2"/>
              </a:rPr>
              <a:t>genome is</a:t>
            </a:r>
          </a:p>
          <a:p>
            <a:pPr marL="195955" algn="just" hangingPunct="0">
              <a:spcAft>
                <a:spcPts val="514"/>
              </a:spcAft>
            </a:pPr>
            <a:r>
              <a:rPr lang="en-US" sz="1270" b="1">
                <a:latin typeface="Arial" pitchFamily="34"/>
                <a:ea typeface="Albany AMT" pitchFamily="2"/>
                <a:cs typeface="Lucidasans" pitchFamily="2"/>
              </a:rPr>
              <a:t>positively correlated to annual mean T°C</a:t>
            </a:r>
            <a:r>
              <a:rPr lang="en-US" sz="1270">
                <a:latin typeface="Arial" pitchFamily="34"/>
                <a:ea typeface="Albany AMT" pitchFamily="2"/>
                <a:cs typeface="Lucidasans" pitchFamily="2"/>
              </a:rPr>
              <a:t> (BIO1) and </a:t>
            </a:r>
            <a:r>
              <a:rPr lang="en-US" sz="1270" b="1">
                <a:latin typeface="Arial" pitchFamily="34"/>
                <a:ea typeface="Albany AMT" pitchFamily="2"/>
                <a:cs typeface="Lucidasans" pitchFamily="2"/>
              </a:rPr>
              <a:t>Mean T°C of colder quarter</a:t>
            </a:r>
            <a:r>
              <a:rPr lang="en-US" sz="1270">
                <a:latin typeface="Arial" pitchFamily="34"/>
                <a:ea typeface="Albany AMT" pitchFamily="2"/>
                <a:cs typeface="Lucidasans" pitchFamily="2"/>
              </a:rPr>
              <a:t> (BIO11)</a:t>
            </a:r>
          </a:p>
          <a:p>
            <a:pPr marL="195955" algn="just" hangingPunct="0">
              <a:spcAft>
                <a:spcPts val="514"/>
              </a:spcAft>
            </a:pPr>
            <a:r>
              <a:rPr lang="en-US" sz="1270">
                <a:latin typeface="Arial" pitchFamily="34"/>
                <a:ea typeface="Albany AMT" pitchFamily="2"/>
                <a:cs typeface="Lucidasans" pitchFamily="2"/>
              </a:rPr>
              <a:t>and </a:t>
            </a:r>
            <a:r>
              <a:rPr lang="en-US" sz="1270" b="1">
                <a:latin typeface="Arial" pitchFamily="34"/>
                <a:ea typeface="Albany AMT" pitchFamily="2"/>
                <a:cs typeface="Lucidasans" pitchFamily="2"/>
              </a:rPr>
              <a:t>negatively correlated to annual precipitation </a:t>
            </a:r>
            <a:r>
              <a:rPr lang="en-US" sz="1270">
                <a:latin typeface="Arial" pitchFamily="34"/>
                <a:ea typeface="Albany AMT" pitchFamily="2"/>
                <a:cs typeface="Lucidasans" pitchFamily="2"/>
              </a:rPr>
              <a:t>(BIO12).</a:t>
            </a:r>
          </a:p>
        </p:txBody>
      </p:sp>
      <p:sp>
        <p:nvSpPr>
          <p:cNvPr id="5" name="TextBox 4"/>
          <p:cNvSpPr txBox="1"/>
          <p:nvPr/>
        </p:nvSpPr>
        <p:spPr>
          <a:xfrm>
            <a:off x="4952341" y="1701511"/>
            <a:ext cx="4666906" cy="1018293"/>
          </a:xfrm>
          <a:prstGeom prst="rect">
            <a:avLst/>
          </a:prstGeom>
          <a:noFill/>
          <a:ln>
            <a:noFill/>
          </a:ln>
        </p:spPr>
        <p:txBody>
          <a:bodyPr lIns="0" tIns="0" rIns="0" bIns="0"/>
          <a:lstStyle/>
          <a:p>
            <a:pPr marL="195955" algn="just" hangingPunct="0">
              <a:lnSpc>
                <a:spcPct val="150000"/>
              </a:lnSpc>
            </a:pPr>
            <a:r>
              <a:rPr lang="en-US" sz="1270">
                <a:latin typeface="Arial" pitchFamily="34"/>
                <a:ea typeface="Albany AMT" pitchFamily="2"/>
                <a:cs typeface="Lucidasans" pitchFamily="2"/>
              </a:rPr>
              <a:t>The </a:t>
            </a:r>
            <a:r>
              <a:rPr lang="en-US" sz="1270" b="1">
                <a:solidFill>
                  <a:srgbClr val="94476B"/>
                </a:solidFill>
                <a:latin typeface="Arial" pitchFamily="34"/>
                <a:ea typeface="Albany AMT" pitchFamily="2"/>
                <a:cs typeface="Lucidasans" pitchFamily="2"/>
              </a:rPr>
              <a:t>“Spanish coastal"</a:t>
            </a:r>
            <a:r>
              <a:rPr lang="en-US" sz="1270" b="1">
                <a:latin typeface="Arial" pitchFamily="34"/>
                <a:ea typeface="Albany AMT" pitchFamily="2"/>
                <a:cs typeface="Lucidasans" pitchFamily="2"/>
              </a:rPr>
              <a:t> </a:t>
            </a:r>
            <a:r>
              <a:rPr lang="en-US" sz="1270">
                <a:latin typeface="Arial" pitchFamily="34"/>
                <a:ea typeface="Albany AMT" pitchFamily="2"/>
                <a:cs typeface="Lucidasans" pitchFamily="2"/>
              </a:rPr>
              <a:t>genome is</a:t>
            </a:r>
          </a:p>
          <a:p>
            <a:pPr marL="195955" algn="just" hangingPunct="0">
              <a:lnSpc>
                <a:spcPct val="150000"/>
              </a:lnSpc>
            </a:pPr>
            <a:r>
              <a:rPr lang="en-US" sz="1270" b="1">
                <a:latin typeface="Arial" pitchFamily="34"/>
                <a:ea typeface="Albany AMT" pitchFamily="2"/>
                <a:cs typeface="Lucidasans" pitchFamily="2"/>
              </a:rPr>
              <a:t>negatively correlated to T°C seasonality</a:t>
            </a:r>
            <a:r>
              <a:rPr lang="en-US" sz="1270">
                <a:latin typeface="Arial" pitchFamily="34"/>
                <a:ea typeface="Albany AMT" pitchFamily="2"/>
                <a:cs typeface="Lucidasans" pitchFamily="2"/>
              </a:rPr>
              <a:t> (BIO4),</a:t>
            </a:r>
          </a:p>
          <a:p>
            <a:pPr marL="195955" algn="just" hangingPunct="0">
              <a:lnSpc>
                <a:spcPct val="150000"/>
              </a:lnSpc>
            </a:pPr>
            <a:r>
              <a:rPr lang="en-US" sz="1270">
                <a:latin typeface="Arial" pitchFamily="34"/>
                <a:ea typeface="Albany AMT" pitchFamily="2"/>
                <a:cs typeface="Lucidasans" pitchFamily="2"/>
              </a:rPr>
              <a:t>and </a:t>
            </a:r>
            <a:r>
              <a:rPr lang="en-US" sz="1270" b="1">
                <a:latin typeface="Arial" pitchFamily="34"/>
                <a:ea typeface="Albany AMT" pitchFamily="2"/>
                <a:cs typeface="Lucidasans" pitchFamily="2"/>
              </a:rPr>
              <a:t>T°C</a:t>
            </a:r>
            <a:r>
              <a:rPr lang="en-US" sz="1270">
                <a:latin typeface="Arial" pitchFamily="34"/>
                <a:ea typeface="Albany AMT" pitchFamily="2"/>
                <a:cs typeface="Lucidasans" pitchFamily="2"/>
              </a:rPr>
              <a:t> </a:t>
            </a:r>
            <a:r>
              <a:rPr lang="en-US" sz="1270" b="1">
                <a:latin typeface="Arial" pitchFamily="34"/>
                <a:ea typeface="Albany AMT" pitchFamily="2"/>
                <a:cs typeface="Lucidasans" pitchFamily="2"/>
              </a:rPr>
              <a:t>annual range</a:t>
            </a:r>
            <a:r>
              <a:rPr lang="en-US" sz="1270">
                <a:latin typeface="Arial" pitchFamily="34"/>
                <a:ea typeface="Albany AMT" pitchFamily="2"/>
                <a:cs typeface="Lucidasans" pitchFamily="2"/>
              </a:rPr>
              <a:t> (BIO7).</a:t>
            </a:r>
          </a:p>
        </p:txBody>
      </p:sp>
      <p:sp>
        <p:nvSpPr>
          <p:cNvPr id="6" name="TextBox 5"/>
          <p:cNvSpPr txBox="1"/>
          <p:nvPr/>
        </p:nvSpPr>
        <p:spPr>
          <a:xfrm>
            <a:off x="6021909" y="2822678"/>
            <a:ext cx="4571217" cy="1573488"/>
          </a:xfrm>
          <a:prstGeom prst="rect">
            <a:avLst/>
          </a:prstGeom>
          <a:noFill/>
          <a:ln>
            <a:noFill/>
          </a:ln>
        </p:spPr>
        <p:txBody>
          <a:bodyPr lIns="0" tIns="0" rIns="0" bIns="0"/>
          <a:lstStyle/>
          <a:p>
            <a:pPr marL="195955" algn="just" hangingPunct="0">
              <a:spcAft>
                <a:spcPts val="514"/>
              </a:spcAft>
            </a:pPr>
            <a:r>
              <a:rPr lang="en-US" sz="1270">
                <a:latin typeface="Arial" pitchFamily="34"/>
                <a:ea typeface="Albany AMT" pitchFamily="2"/>
                <a:cs typeface="Lucidasans" pitchFamily="2"/>
              </a:rPr>
              <a:t>The </a:t>
            </a:r>
            <a:r>
              <a:rPr lang="en-US" sz="1270" b="1">
                <a:solidFill>
                  <a:srgbClr val="EB613D"/>
                </a:solidFill>
                <a:latin typeface="Arial" pitchFamily="34"/>
                <a:ea typeface="Albany AMT" pitchFamily="2"/>
                <a:cs typeface="Lucidasans" pitchFamily="2"/>
              </a:rPr>
              <a:t>“Greek"</a:t>
            </a:r>
            <a:r>
              <a:rPr lang="en-US" sz="1270" b="1">
                <a:latin typeface="Arial" pitchFamily="34"/>
                <a:ea typeface="Albany AMT" pitchFamily="2"/>
                <a:cs typeface="Lucidasans" pitchFamily="2"/>
              </a:rPr>
              <a:t> genome</a:t>
            </a:r>
            <a:r>
              <a:rPr lang="en-US" sz="1270">
                <a:latin typeface="Arial" pitchFamily="34"/>
                <a:ea typeface="Albany AMT" pitchFamily="2"/>
                <a:cs typeface="Lucidasans" pitchFamily="2"/>
              </a:rPr>
              <a:t> is</a:t>
            </a:r>
          </a:p>
          <a:p>
            <a:pPr marL="195955" algn="just" hangingPunct="0">
              <a:spcAft>
                <a:spcPts val="514"/>
              </a:spcAft>
            </a:pPr>
            <a:r>
              <a:rPr lang="en-US" sz="1270" b="1">
                <a:latin typeface="Arial" pitchFamily="34"/>
                <a:ea typeface="Albany AMT" pitchFamily="2"/>
                <a:cs typeface="Lucidasans" pitchFamily="2"/>
              </a:rPr>
              <a:t>positively correlated to precipitation of the wettest month</a:t>
            </a:r>
            <a:r>
              <a:rPr lang="en-US" sz="1270">
                <a:latin typeface="Arial" pitchFamily="34"/>
                <a:ea typeface="Albany AMT" pitchFamily="2"/>
                <a:cs typeface="Lucidasans" pitchFamily="2"/>
              </a:rPr>
              <a:t> (BIO13),</a:t>
            </a:r>
          </a:p>
          <a:p>
            <a:pPr marL="195955" algn="just" hangingPunct="0">
              <a:spcAft>
                <a:spcPts val="514"/>
              </a:spcAft>
            </a:pPr>
            <a:r>
              <a:rPr lang="en-US" sz="1270" b="1">
                <a:latin typeface="Arial" pitchFamily="34"/>
                <a:ea typeface="Albany AMT" pitchFamily="2"/>
                <a:cs typeface="Lucidasans" pitchFamily="2"/>
              </a:rPr>
              <a:t>precipitation seasonality</a:t>
            </a:r>
            <a:r>
              <a:rPr lang="en-US" sz="1270">
                <a:latin typeface="Arial" pitchFamily="34"/>
                <a:ea typeface="Albany AMT" pitchFamily="2"/>
                <a:cs typeface="Lucidasans" pitchFamily="2"/>
              </a:rPr>
              <a:t> (BIO15),</a:t>
            </a:r>
          </a:p>
          <a:p>
            <a:pPr marL="195955" algn="just" hangingPunct="0">
              <a:spcAft>
                <a:spcPts val="514"/>
              </a:spcAft>
            </a:pPr>
            <a:r>
              <a:rPr lang="en-US" sz="1270" b="1">
                <a:latin typeface="Arial" pitchFamily="34"/>
                <a:ea typeface="Albany AMT" pitchFamily="2"/>
                <a:cs typeface="Lucidasans" pitchFamily="2"/>
              </a:rPr>
              <a:t>precipitation of the wettest quarter</a:t>
            </a:r>
            <a:r>
              <a:rPr lang="en-US" sz="1270">
                <a:latin typeface="Arial" pitchFamily="34"/>
                <a:ea typeface="Albany AMT" pitchFamily="2"/>
                <a:cs typeface="Lucidasans" pitchFamily="2"/>
              </a:rPr>
              <a:t> (BIO16)</a:t>
            </a:r>
          </a:p>
          <a:p>
            <a:pPr marL="195955" algn="just" hangingPunct="0">
              <a:spcAft>
                <a:spcPts val="514"/>
              </a:spcAft>
            </a:pPr>
            <a:r>
              <a:rPr lang="en-US" sz="1270">
                <a:latin typeface="Arial" pitchFamily="34"/>
                <a:ea typeface="Albany AMT" pitchFamily="2"/>
                <a:cs typeface="Lucidasans" pitchFamily="2"/>
              </a:rPr>
              <a:t>and </a:t>
            </a:r>
            <a:r>
              <a:rPr lang="en-US" sz="1270" b="1">
                <a:latin typeface="Arial" pitchFamily="34"/>
                <a:ea typeface="Albany AMT" pitchFamily="2"/>
                <a:cs typeface="Lucidasans" pitchFamily="2"/>
              </a:rPr>
              <a:t>precipitation of coldest quarter</a:t>
            </a:r>
            <a:r>
              <a:rPr lang="en-US" sz="1270">
                <a:latin typeface="Arial" pitchFamily="34"/>
                <a:ea typeface="Albany AMT" pitchFamily="2"/>
                <a:cs typeface="Lucidasans" pitchFamily="2"/>
              </a:rPr>
              <a:t> (BIO19).</a:t>
            </a:r>
          </a:p>
        </p:txBody>
      </p:sp>
      <p:pic>
        <p:nvPicPr>
          <p:cNvPr id="7" name="Picture 6"/>
          <p:cNvPicPr>
            <a:picLocks noChangeAspect="1"/>
          </p:cNvPicPr>
          <p:nvPr/>
        </p:nvPicPr>
        <p:blipFill>
          <a:blip r:embed="rId3">
            <a:lum/>
            <a:alphaModFix/>
          </a:blip>
          <a:srcRect/>
          <a:stretch>
            <a:fillRect/>
          </a:stretch>
        </p:blipFill>
        <p:spPr>
          <a:xfrm>
            <a:off x="1612678" y="1643052"/>
            <a:ext cx="3366770" cy="2903018"/>
          </a:xfrm>
          <a:prstGeom prst="rect">
            <a:avLst/>
          </a:prstGeom>
          <a:noFill/>
          <a:ln>
            <a:noFill/>
          </a:ln>
        </p:spPr>
      </p:pic>
      <p:pic>
        <p:nvPicPr>
          <p:cNvPr id="8" name="Picture 7"/>
          <p:cNvPicPr>
            <a:picLocks noChangeAspect="1"/>
          </p:cNvPicPr>
          <p:nvPr/>
        </p:nvPicPr>
        <p:blipFill>
          <a:blip r:embed="rId4">
            <a:lum/>
            <a:alphaModFix/>
          </a:blip>
          <a:srcRect l="80104" t="3474" r="697" b="52913"/>
          <a:stretch>
            <a:fillRect/>
          </a:stretch>
        </p:blipFill>
        <p:spPr>
          <a:xfrm>
            <a:off x="3553576" y="4354039"/>
            <a:ext cx="3360564" cy="2504256"/>
          </a:xfrm>
          <a:prstGeom prst="rect">
            <a:avLst/>
          </a:prstGeom>
          <a:noFill/>
          <a:ln>
            <a:noFill/>
          </a:ln>
        </p:spPr>
      </p:pic>
      <p:pic>
        <p:nvPicPr>
          <p:cNvPr id="9" name="Picture 8"/>
          <p:cNvPicPr>
            <a:picLocks noChangeAspect="1"/>
          </p:cNvPicPr>
          <p:nvPr/>
        </p:nvPicPr>
        <p:blipFill>
          <a:blip r:embed="rId5">
            <a:lum/>
            <a:alphaModFix/>
          </a:blip>
          <a:srcRect/>
          <a:stretch>
            <a:fillRect/>
          </a:stretch>
        </p:blipFill>
        <p:spPr>
          <a:xfrm>
            <a:off x="2694003" y="2792307"/>
            <a:ext cx="3361870" cy="2780548"/>
          </a:xfrm>
          <a:prstGeom prst="rect">
            <a:avLst/>
          </a:prstGeom>
          <a:noFill/>
          <a:ln>
            <a:noFill/>
          </a:ln>
        </p:spPr>
      </p:pic>
      <p:sp>
        <p:nvSpPr>
          <p:cNvPr id="10" name="TextBox 9"/>
          <p:cNvSpPr txBox="1"/>
          <p:nvPr/>
        </p:nvSpPr>
        <p:spPr>
          <a:xfrm>
            <a:off x="1743965" y="1667546"/>
            <a:ext cx="1982374" cy="428807"/>
          </a:xfrm>
          <a:prstGeom prst="rect">
            <a:avLst/>
          </a:prstGeom>
          <a:noFill/>
          <a:ln>
            <a:noFill/>
          </a:ln>
        </p:spPr>
        <p:txBody>
          <a:bodyPr lIns="0" tIns="0" rIns="0" bIns="0"/>
          <a:lstStyle/>
          <a:p>
            <a:pPr marL="195955" algn="just" hangingPunct="0">
              <a:lnSpc>
                <a:spcPct val="150000"/>
              </a:lnSpc>
            </a:pPr>
            <a:r>
              <a:rPr lang="en-US" sz="1452" b="1">
                <a:solidFill>
                  <a:srgbClr val="94476B"/>
                </a:solidFill>
                <a:latin typeface="Arial" pitchFamily="34"/>
                <a:ea typeface="Albany AMT" pitchFamily="2"/>
                <a:cs typeface="Lucidasans" pitchFamily="2"/>
              </a:rPr>
              <a:t>Spanish coastal</a:t>
            </a:r>
          </a:p>
        </p:txBody>
      </p:sp>
      <p:sp>
        <p:nvSpPr>
          <p:cNvPr id="11" name="TextBox 10"/>
          <p:cNvSpPr txBox="1"/>
          <p:nvPr/>
        </p:nvSpPr>
        <p:spPr>
          <a:xfrm>
            <a:off x="2791652" y="2848152"/>
            <a:ext cx="860878" cy="620838"/>
          </a:xfrm>
          <a:prstGeom prst="rect">
            <a:avLst/>
          </a:prstGeom>
          <a:noFill/>
          <a:ln>
            <a:noFill/>
          </a:ln>
        </p:spPr>
        <p:txBody>
          <a:bodyPr lIns="0" tIns="0" rIns="0" bIns="0"/>
          <a:lstStyle/>
          <a:p>
            <a:pPr marL="195955" algn="just" hangingPunct="0">
              <a:lnSpc>
                <a:spcPct val="150000"/>
              </a:lnSpc>
            </a:pPr>
            <a:r>
              <a:rPr lang="en-US" sz="1452" b="1">
                <a:solidFill>
                  <a:srgbClr val="EB613D"/>
                </a:solidFill>
                <a:latin typeface="Arial" pitchFamily="34"/>
                <a:ea typeface="Albany AMT" pitchFamily="2"/>
                <a:cs typeface="Lucidasans" pitchFamily="2"/>
              </a:rPr>
              <a:t>Greek</a:t>
            </a:r>
          </a:p>
        </p:txBody>
      </p:sp>
      <p:sp>
        <p:nvSpPr>
          <p:cNvPr id="12" name="TextBox 11"/>
          <p:cNvSpPr txBox="1"/>
          <p:nvPr/>
        </p:nvSpPr>
        <p:spPr>
          <a:xfrm>
            <a:off x="3688783" y="6211983"/>
            <a:ext cx="1378424" cy="617205"/>
          </a:xfrm>
          <a:prstGeom prst="rect">
            <a:avLst/>
          </a:prstGeom>
          <a:noFill/>
          <a:ln>
            <a:noFill/>
          </a:ln>
        </p:spPr>
        <p:txBody>
          <a:bodyPr vert="horz" wrap="none" lIns="81646" tIns="40823" rIns="81646" bIns="40823" compatLnSpc="0">
            <a:spAutoFit/>
          </a:bodyPr>
          <a:lstStyle/>
          <a:p>
            <a:pPr hangingPunct="0"/>
            <a:r>
              <a:rPr lang="en-US" sz="1089" b="1">
                <a:solidFill>
                  <a:srgbClr val="DC2300"/>
                </a:solidFill>
                <a:latin typeface="Albany AMT" pitchFamily="18"/>
                <a:ea typeface="Albany AMT" pitchFamily="2"/>
                <a:cs typeface="Lucidasans" pitchFamily="2"/>
              </a:rPr>
              <a:t>BIO1: r=0.26***</a:t>
            </a:r>
          </a:p>
          <a:p>
            <a:pPr hangingPunct="0"/>
            <a:r>
              <a:rPr lang="en-US" sz="1089" b="1">
                <a:solidFill>
                  <a:srgbClr val="DC2300"/>
                </a:solidFill>
                <a:latin typeface="Albany AMT" pitchFamily="18"/>
                <a:ea typeface="Albany AMT" pitchFamily="2"/>
                <a:cs typeface="Lucidasans" pitchFamily="2"/>
              </a:rPr>
              <a:t>BIO11: r=-0.24**</a:t>
            </a:r>
          </a:p>
          <a:p>
            <a:pPr hangingPunct="0"/>
            <a:r>
              <a:rPr lang="en-US" sz="1089" b="1">
                <a:solidFill>
                  <a:srgbClr val="DC2300"/>
                </a:solidFill>
                <a:latin typeface="Albany AMT" pitchFamily="18"/>
                <a:ea typeface="Albany AMT" pitchFamily="2"/>
                <a:cs typeface="Lucidasans" pitchFamily="2"/>
              </a:rPr>
              <a:t>BIO12: r=--0.28***</a:t>
            </a:r>
          </a:p>
        </p:txBody>
      </p:sp>
      <p:sp>
        <p:nvSpPr>
          <p:cNvPr id="13" name="TextBox 12"/>
          <p:cNvSpPr txBox="1"/>
          <p:nvPr/>
        </p:nvSpPr>
        <p:spPr>
          <a:xfrm>
            <a:off x="1574795" y="4396168"/>
            <a:ext cx="1241592" cy="438951"/>
          </a:xfrm>
          <a:prstGeom prst="rect">
            <a:avLst/>
          </a:prstGeom>
          <a:noFill/>
          <a:ln>
            <a:noFill/>
          </a:ln>
        </p:spPr>
        <p:txBody>
          <a:bodyPr vert="horz" wrap="none" lIns="81646" tIns="40823" rIns="81646" bIns="40823" compatLnSpc="0">
            <a:spAutoFit/>
          </a:bodyPr>
          <a:lstStyle/>
          <a:p>
            <a:pPr hangingPunct="0"/>
            <a:r>
              <a:rPr lang="en-US" sz="1089" b="1">
                <a:solidFill>
                  <a:srgbClr val="DC2300"/>
                </a:solidFill>
                <a:latin typeface="Albany AMT" pitchFamily="18"/>
                <a:ea typeface="Albany AMT" pitchFamily="2"/>
                <a:cs typeface="Lucidasans" pitchFamily="2"/>
              </a:rPr>
              <a:t>BIO4: r=-0.42***</a:t>
            </a:r>
          </a:p>
          <a:p>
            <a:pPr hangingPunct="0"/>
            <a:r>
              <a:rPr lang="en-US" sz="1089" b="1">
                <a:solidFill>
                  <a:srgbClr val="DC2300"/>
                </a:solidFill>
                <a:latin typeface="Albany AMT" pitchFamily="18"/>
                <a:ea typeface="Albany AMT" pitchFamily="2"/>
                <a:cs typeface="Lucidasans" pitchFamily="2"/>
              </a:rPr>
              <a:t>BIO7: r=-0.31***</a:t>
            </a:r>
          </a:p>
        </p:txBody>
      </p:sp>
      <p:sp>
        <p:nvSpPr>
          <p:cNvPr id="14" name="TextBox 13"/>
          <p:cNvSpPr txBox="1"/>
          <p:nvPr/>
        </p:nvSpPr>
        <p:spPr>
          <a:xfrm>
            <a:off x="2828555" y="4719487"/>
            <a:ext cx="1265444" cy="795459"/>
          </a:xfrm>
          <a:prstGeom prst="rect">
            <a:avLst/>
          </a:prstGeom>
          <a:noFill/>
          <a:ln>
            <a:noFill/>
          </a:ln>
        </p:spPr>
        <p:txBody>
          <a:bodyPr vert="horz" wrap="none" lIns="81646" tIns="40823" rIns="81646" bIns="40823" compatLnSpc="0">
            <a:spAutoFit/>
          </a:bodyPr>
          <a:lstStyle/>
          <a:p>
            <a:pPr hangingPunct="0"/>
            <a:r>
              <a:rPr lang="en-US" sz="1089" b="1">
                <a:solidFill>
                  <a:srgbClr val="DC2300"/>
                </a:solidFill>
                <a:latin typeface="Albany AMT" pitchFamily="18"/>
                <a:ea typeface="Albany AMT" pitchFamily="2"/>
                <a:cs typeface="Lucidasans" pitchFamily="2"/>
              </a:rPr>
              <a:t>BIO13: r=0.39***</a:t>
            </a:r>
          </a:p>
          <a:p>
            <a:pPr hangingPunct="0"/>
            <a:r>
              <a:rPr lang="en-US" sz="1089" b="1">
                <a:solidFill>
                  <a:srgbClr val="DC2300"/>
                </a:solidFill>
                <a:latin typeface="Albany AMT" pitchFamily="18"/>
                <a:ea typeface="Albany AMT" pitchFamily="2"/>
                <a:cs typeface="Lucidasans" pitchFamily="2"/>
              </a:rPr>
              <a:t>BIO15: r=0.45***</a:t>
            </a:r>
          </a:p>
          <a:p>
            <a:pPr hangingPunct="0"/>
            <a:r>
              <a:rPr lang="en-US" sz="1089" b="1">
                <a:solidFill>
                  <a:srgbClr val="DC2300"/>
                </a:solidFill>
                <a:latin typeface="Albany AMT" pitchFamily="18"/>
                <a:ea typeface="Albany AMT" pitchFamily="2"/>
                <a:cs typeface="Lucidasans" pitchFamily="2"/>
              </a:rPr>
              <a:t>BIO16: r=0.33***</a:t>
            </a:r>
          </a:p>
          <a:p>
            <a:pPr hangingPunct="0"/>
            <a:r>
              <a:rPr lang="en-US" sz="1089" b="1">
                <a:solidFill>
                  <a:srgbClr val="DC2300"/>
                </a:solidFill>
                <a:latin typeface="Albany AMT" pitchFamily="18"/>
                <a:ea typeface="Albany AMT" pitchFamily="2"/>
                <a:cs typeface="Lucidasans" pitchFamily="2"/>
              </a:rPr>
              <a:t>BIO19: r=0.29***</a:t>
            </a:r>
          </a:p>
        </p:txBody>
      </p:sp>
      <p:sp>
        <p:nvSpPr>
          <p:cNvPr id="16" name="TextBox 15"/>
          <p:cNvSpPr txBox="1"/>
          <p:nvPr/>
        </p:nvSpPr>
        <p:spPr>
          <a:xfrm>
            <a:off x="6961821" y="6011460"/>
            <a:ext cx="3603871" cy="753758"/>
          </a:xfrm>
          <a:prstGeom prst="rect">
            <a:avLst/>
          </a:prstGeom>
          <a:noFill/>
          <a:ln>
            <a:noFill/>
          </a:ln>
        </p:spPr>
        <p:txBody>
          <a:bodyPr lIns="0" tIns="0" rIns="0" bIns="0"/>
          <a:lstStyle/>
          <a:p>
            <a:pPr marL="195955" algn="just" hangingPunct="0">
              <a:spcAft>
                <a:spcPts val="514"/>
              </a:spcAft>
            </a:pPr>
            <a:r>
              <a:rPr lang="en-US" sz="1270">
                <a:latin typeface="Arial" pitchFamily="34"/>
                <a:ea typeface="Albany AMT" pitchFamily="2"/>
                <a:cs typeface="Lucidasans" pitchFamily="2"/>
              </a:rPr>
              <a:t>The </a:t>
            </a:r>
            <a:r>
              <a:rPr lang="en-US" sz="1270" b="1">
                <a:solidFill>
                  <a:srgbClr val="FF6633"/>
                </a:solidFill>
                <a:latin typeface="Arial" pitchFamily="34"/>
                <a:ea typeface="Albany AMT" pitchFamily="2"/>
                <a:cs typeface="Lucidasans" pitchFamily="2"/>
              </a:rPr>
              <a:t>“North Tunisian Coastal"</a:t>
            </a:r>
            <a:r>
              <a:rPr lang="en-US" sz="1270" b="1">
                <a:latin typeface="Arial" pitchFamily="34"/>
                <a:ea typeface="Albany AMT" pitchFamily="2"/>
                <a:cs typeface="Lucidasans" pitchFamily="2"/>
              </a:rPr>
              <a:t> </a:t>
            </a:r>
            <a:r>
              <a:rPr lang="en-US" sz="1270">
                <a:latin typeface="Arial" pitchFamily="34"/>
                <a:ea typeface="Albany AMT" pitchFamily="2"/>
                <a:cs typeface="Lucidasans" pitchFamily="2"/>
              </a:rPr>
              <a:t>genome is not significantly correlated to any bioclimatic covariables.</a:t>
            </a:r>
          </a:p>
        </p:txBody>
      </p:sp>
      <p:sp>
        <p:nvSpPr>
          <p:cNvPr id="19" name="Footer Placeholder 18">
            <a:extLst>
              <a:ext uri="{FF2B5EF4-FFF2-40B4-BE49-F238E27FC236}">
                <a16:creationId xmlns:a16="http://schemas.microsoft.com/office/drawing/2014/main" id="{1F20100D-A8AF-4AE9-850B-E39514D1215A}"/>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098490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28016" y="128349"/>
            <a:ext cx="11914631" cy="1200329"/>
          </a:xfrm>
        </p:spPr>
        <p:txBody>
          <a:bodyPr wrap="square">
            <a:spAutoFit/>
          </a:bodyPr>
          <a:lstStyle/>
          <a:p>
            <a:pPr lvl="0"/>
            <a:r>
              <a:rPr lang="en-US" dirty="0"/>
              <a:t>PCA identifies two Medicago sub-populations among 262 accessions</a:t>
            </a:r>
          </a:p>
        </p:txBody>
      </p:sp>
      <p:pic>
        <p:nvPicPr>
          <p:cNvPr id="4" name="Picture 3"/>
          <p:cNvPicPr>
            <a:picLocks noChangeAspect="1"/>
          </p:cNvPicPr>
          <p:nvPr/>
        </p:nvPicPr>
        <p:blipFill>
          <a:blip r:embed="rId3">
            <a:lum/>
            <a:alphaModFix/>
          </a:blip>
          <a:srcRect/>
          <a:stretch>
            <a:fillRect/>
          </a:stretch>
        </p:blipFill>
        <p:spPr>
          <a:xfrm>
            <a:off x="4402148" y="963553"/>
            <a:ext cx="7136049" cy="5650130"/>
          </a:xfrm>
          <a:prstGeom prst="rect">
            <a:avLst/>
          </a:prstGeom>
          <a:noFill/>
          <a:ln>
            <a:noFill/>
          </a:ln>
        </p:spPr>
      </p:pic>
      <p:sp>
        <p:nvSpPr>
          <p:cNvPr id="5" name="TextBox 4"/>
          <p:cNvSpPr txBox="1"/>
          <p:nvPr/>
        </p:nvSpPr>
        <p:spPr>
          <a:xfrm>
            <a:off x="4771207" y="963553"/>
            <a:ext cx="4354505" cy="639327"/>
          </a:xfrm>
          <a:prstGeom prst="rect">
            <a:avLst/>
          </a:prstGeom>
          <a:noFill/>
          <a:ln>
            <a:noFill/>
          </a:ln>
        </p:spPr>
        <p:txBody>
          <a:bodyPr vert="horz" wrap="square" lIns="81646" tIns="40823" rIns="81646" bIns="40823" anchorCtr="0" compatLnSpc="0">
            <a:spAutoFit/>
          </a:bodyPr>
          <a:lstStyle/>
          <a:p>
            <a:pPr hangingPunct="0"/>
            <a:r>
              <a:rPr lang="en-US" sz="3200" dirty="0">
                <a:latin typeface="Albany AMT" pitchFamily="18"/>
                <a:ea typeface="Albany AMT" pitchFamily="2"/>
                <a:cs typeface="Lucidasans" pitchFamily="2"/>
              </a:rPr>
              <a:t>40,000 randomly chosen SNPs</a:t>
            </a:r>
          </a:p>
        </p:txBody>
      </p:sp>
      <p:pic>
        <p:nvPicPr>
          <p:cNvPr id="8" name="Image 7"/>
          <p:cNvPicPr>
            <a:picLocks noChangeAspect="1"/>
          </p:cNvPicPr>
          <p:nvPr/>
        </p:nvPicPr>
        <p:blipFill>
          <a:blip r:embed="rId4"/>
          <a:stretch>
            <a:fillRect/>
          </a:stretch>
        </p:blipFill>
        <p:spPr>
          <a:xfrm>
            <a:off x="64008" y="4142922"/>
            <a:ext cx="6777681" cy="2586729"/>
          </a:xfrm>
          <a:prstGeom prst="rect">
            <a:avLst/>
          </a:prstGeom>
        </p:spPr>
      </p:pic>
      <p:sp>
        <p:nvSpPr>
          <p:cNvPr id="9" name="Rectangle 8"/>
          <p:cNvSpPr/>
          <p:nvPr/>
        </p:nvSpPr>
        <p:spPr>
          <a:xfrm>
            <a:off x="128016" y="1974813"/>
            <a:ext cx="4138482" cy="1077218"/>
          </a:xfrm>
          <a:prstGeom prst="rect">
            <a:avLst/>
          </a:prstGeom>
        </p:spPr>
        <p:txBody>
          <a:bodyPr wrap="square">
            <a:spAutoFit/>
          </a:bodyPr>
          <a:lstStyle/>
          <a:p>
            <a:pPr algn="just" hangingPunct="0"/>
            <a:r>
              <a:rPr lang="en-US" sz="3200" dirty="0">
                <a:latin typeface="Albany AMT" pitchFamily="18"/>
                <a:ea typeface="Albany AMT" pitchFamily="2"/>
                <a:cs typeface="Lucidasans" pitchFamily="2"/>
              </a:rPr>
              <a:t>In accordance with results of </a:t>
            </a:r>
            <a:r>
              <a:rPr lang="en-US" sz="3200" dirty="0" err="1">
                <a:latin typeface="Albany AMT" pitchFamily="18"/>
                <a:ea typeface="Albany AMT" pitchFamily="2"/>
                <a:cs typeface="Lucidasans" pitchFamily="2"/>
              </a:rPr>
              <a:t>Bonhomme</a:t>
            </a:r>
            <a:r>
              <a:rPr lang="en-US" sz="3200" dirty="0">
                <a:latin typeface="Albany AMT" pitchFamily="18"/>
                <a:ea typeface="Albany AMT" pitchFamily="2"/>
                <a:cs typeface="Lucidasans" pitchFamily="2"/>
              </a:rPr>
              <a:t> et al. 2014</a:t>
            </a:r>
          </a:p>
        </p:txBody>
      </p:sp>
      <p:sp>
        <p:nvSpPr>
          <p:cNvPr id="10" name="Footer Placeholder 9">
            <a:extLst>
              <a:ext uri="{FF2B5EF4-FFF2-40B4-BE49-F238E27FC236}">
                <a16:creationId xmlns:a16="http://schemas.microsoft.com/office/drawing/2014/main" id="{DF6813E0-9BEA-49BC-BCC9-425BDA357D87}"/>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41638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a:xfrm>
            <a:off x="0" y="76748"/>
            <a:ext cx="12192000" cy="903662"/>
          </a:xfrm>
        </p:spPr>
        <p:txBody>
          <a:bodyPr>
            <a:normAutofit fontScale="90000"/>
          </a:bodyPr>
          <a:lstStyle/>
          <a:p>
            <a:pPr lvl="0"/>
            <a:r>
              <a:rPr lang="en-US" dirty="0"/>
              <a:t>A refined population structure for </a:t>
            </a:r>
            <a:r>
              <a:rPr lang="en-US" i="0" dirty="0"/>
              <a:t>Medicago</a:t>
            </a:r>
            <a:r>
              <a:rPr lang="en-US" dirty="0"/>
              <a:t> species using Admixture &amp; GPS algorithms</a:t>
            </a:r>
          </a:p>
        </p:txBody>
      </p:sp>
      <p:sp>
        <p:nvSpPr>
          <p:cNvPr id="4" name="Freeform 3"/>
          <p:cNvSpPr/>
          <p:nvPr/>
        </p:nvSpPr>
        <p:spPr>
          <a:xfrm>
            <a:off x="38214" y="1365047"/>
            <a:ext cx="4302910" cy="497523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DDDDDD">
              <a:alpha val="0"/>
            </a:srgbClr>
          </a:solidFill>
          <a:ln>
            <a:solidFill>
              <a:srgbClr val="92D050"/>
            </a:solid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sp>
        <p:nvSpPr>
          <p:cNvPr id="5" name="TextBox 4"/>
          <p:cNvSpPr txBox="1"/>
          <p:nvPr/>
        </p:nvSpPr>
        <p:spPr>
          <a:xfrm>
            <a:off x="5029474" y="5394153"/>
            <a:ext cx="6318047" cy="908182"/>
          </a:xfrm>
          <a:prstGeom prst="rect">
            <a:avLst/>
          </a:prstGeom>
          <a:noFill/>
          <a:ln>
            <a:noFill/>
          </a:ln>
        </p:spPr>
        <p:txBody>
          <a:bodyPr vert="horz" wrap="square" lIns="81646" tIns="40823" rIns="81646" bIns="40823" anchorCtr="0" compatLnSpc="0">
            <a:spAutoFit/>
          </a:bodyPr>
          <a:lstStyle/>
          <a:p>
            <a:pPr hangingPunct="0"/>
            <a:r>
              <a:rPr lang="en-US" sz="2800" b="1" dirty="0">
                <a:solidFill>
                  <a:srgbClr val="FF6633"/>
                </a:solidFill>
                <a:latin typeface="Albany AMT" pitchFamily="18"/>
                <a:ea typeface="Albany AMT" pitchFamily="2"/>
                <a:cs typeface="Lucidasans" pitchFamily="2"/>
              </a:rPr>
              <a:t>Medicago is likely to be structured in 8 ancestral genomes</a:t>
            </a:r>
          </a:p>
        </p:txBody>
      </p:sp>
      <p:grpSp>
        <p:nvGrpSpPr>
          <p:cNvPr id="22" name="Group 21"/>
          <p:cNvGrpSpPr/>
          <p:nvPr/>
        </p:nvGrpSpPr>
        <p:grpSpPr>
          <a:xfrm>
            <a:off x="8352068" y="687473"/>
            <a:ext cx="3839932" cy="4463297"/>
            <a:chOff x="8352068" y="687473"/>
            <a:chExt cx="3839932" cy="4463297"/>
          </a:xfrm>
        </p:grpSpPr>
        <p:pic>
          <p:nvPicPr>
            <p:cNvPr id="10" name="Picture 9"/>
            <p:cNvPicPr>
              <a:picLocks noChangeAspect="1"/>
            </p:cNvPicPr>
            <p:nvPr/>
          </p:nvPicPr>
          <p:blipFill>
            <a:blip r:embed="rId3">
              <a:lum/>
              <a:alphaModFix/>
            </a:blip>
            <a:srcRect/>
            <a:stretch>
              <a:fillRect/>
            </a:stretch>
          </p:blipFill>
          <p:spPr>
            <a:xfrm>
              <a:off x="8405563" y="687473"/>
              <a:ext cx="3571579" cy="3339380"/>
            </a:xfrm>
            <a:prstGeom prst="rect">
              <a:avLst/>
            </a:prstGeom>
            <a:noFill/>
            <a:ln>
              <a:noFill/>
            </a:ln>
          </p:spPr>
        </p:pic>
        <p:sp>
          <p:nvSpPr>
            <p:cNvPr id="12" name="TextBox 11"/>
            <p:cNvSpPr txBox="1"/>
            <p:nvPr/>
          </p:nvSpPr>
          <p:spPr>
            <a:xfrm>
              <a:off x="8352068" y="4006498"/>
              <a:ext cx="3839932" cy="1144272"/>
            </a:xfrm>
            <a:prstGeom prst="rect">
              <a:avLst/>
            </a:prstGeom>
            <a:noFill/>
            <a:ln>
              <a:noFill/>
            </a:ln>
          </p:spPr>
          <p:txBody>
            <a:bodyPr vert="horz" wrap="square" lIns="81646" tIns="40823" rIns="81646" bIns="40823" compatLnSpc="0">
              <a:spAutoFit/>
            </a:bodyPr>
            <a:lstStyle/>
            <a:p>
              <a:pPr algn="just" hangingPunct="0"/>
              <a:r>
                <a:rPr lang="en-US" b="1" dirty="0">
                  <a:latin typeface="Albany AMT" pitchFamily="18"/>
                  <a:ea typeface="Albany AMT" pitchFamily="2"/>
                  <a:cs typeface="Lucidasans" pitchFamily="2"/>
                </a:rPr>
                <a:t>Fig. 2: </a:t>
              </a:r>
              <a:r>
                <a:rPr lang="en-US" dirty="0">
                  <a:latin typeface="Albany AMT" pitchFamily="18"/>
                  <a:ea typeface="Albany AMT" pitchFamily="2"/>
                  <a:cs typeface="Lucidasans" pitchFamily="2"/>
                </a:rPr>
                <a:t>Predicted distance from true origin for each </a:t>
              </a:r>
              <a:r>
                <a:rPr lang="en-US" i="1" dirty="0">
                  <a:latin typeface="Albany AMT" pitchFamily="18"/>
                  <a:ea typeface="Albany AMT" pitchFamily="2"/>
                  <a:cs typeface="Lucidasans" pitchFamily="2"/>
                </a:rPr>
                <a:t>M. truncatula</a:t>
              </a:r>
              <a:r>
                <a:rPr lang="en-US" dirty="0">
                  <a:latin typeface="Albany AMT" pitchFamily="18"/>
                  <a:ea typeface="Albany AMT" pitchFamily="2"/>
                  <a:cs typeface="Lucidasans" pitchFamily="2"/>
                </a:rPr>
                <a:t> accession using the leave-one-out procedure, for increasing values of K.</a:t>
              </a:r>
            </a:p>
          </p:txBody>
        </p:sp>
      </p:grpSp>
      <p:grpSp>
        <p:nvGrpSpPr>
          <p:cNvPr id="16" name="Group 15"/>
          <p:cNvGrpSpPr/>
          <p:nvPr/>
        </p:nvGrpSpPr>
        <p:grpSpPr>
          <a:xfrm>
            <a:off x="38213" y="1365047"/>
            <a:ext cx="5134858" cy="5302472"/>
            <a:chOff x="969892" y="1228289"/>
            <a:chExt cx="5813743" cy="5240085"/>
          </a:xfrm>
        </p:grpSpPr>
        <p:sp>
          <p:nvSpPr>
            <p:cNvPr id="7" name="TextBox 6"/>
            <p:cNvSpPr txBox="1"/>
            <p:nvPr/>
          </p:nvSpPr>
          <p:spPr>
            <a:xfrm>
              <a:off x="969892" y="3799075"/>
              <a:ext cx="4871803" cy="1319576"/>
            </a:xfrm>
            <a:prstGeom prst="rect">
              <a:avLst/>
            </a:prstGeom>
            <a:noFill/>
            <a:ln>
              <a:noFill/>
            </a:ln>
          </p:spPr>
          <p:txBody>
            <a:bodyPr vert="horz" wrap="square" lIns="81646" tIns="40823" rIns="81646" bIns="40823" anchorCtr="0" compatLnSpc="0">
              <a:spAutoFit/>
            </a:bodyPr>
            <a:lstStyle/>
            <a:p>
              <a:pPr algn="ctr" hangingPunct="0"/>
              <a:r>
                <a:rPr lang="en-US" sz="2400" dirty="0">
                  <a:latin typeface="Albany AMT" pitchFamily="18"/>
                  <a:ea typeface="Albany AMT" pitchFamily="2"/>
                  <a:cs typeface="Lucidasans" pitchFamily="2"/>
                </a:rPr>
                <a:t>'leave-one-out' test for assignation of accessions to actual populations, </a:t>
              </a:r>
              <a:r>
                <a:rPr lang="en-US" sz="2400" i="1" dirty="0">
                  <a:latin typeface="Albany AMT" pitchFamily="18"/>
                  <a:ea typeface="Albany AMT" pitchFamily="2"/>
                  <a:cs typeface="Lucidasans" pitchFamily="2"/>
                </a:rPr>
                <a:t>using inferred ancestral genomes proportions</a:t>
              </a:r>
              <a:r>
                <a:rPr lang="en-US" sz="2400" dirty="0">
                  <a:latin typeface="Albany AMT" pitchFamily="18"/>
                  <a:ea typeface="Albany AMT" pitchFamily="2"/>
                  <a:cs typeface="Lucidasans" pitchFamily="2"/>
                </a:rPr>
                <a:t>.</a:t>
              </a:r>
            </a:p>
          </p:txBody>
        </p:sp>
        <p:sp>
          <p:nvSpPr>
            <p:cNvPr id="8" name="TextBox 7"/>
            <p:cNvSpPr txBox="1"/>
            <p:nvPr/>
          </p:nvSpPr>
          <p:spPr>
            <a:xfrm>
              <a:off x="1913758" y="1228289"/>
              <a:ext cx="3189174" cy="906875"/>
            </a:xfrm>
            <a:prstGeom prst="rect">
              <a:avLst/>
            </a:prstGeom>
            <a:noFill/>
            <a:ln>
              <a:noFill/>
            </a:ln>
          </p:spPr>
          <p:txBody>
            <a:bodyPr vert="horz" wrap="none" lIns="81646" tIns="40823" rIns="81646" bIns="40823" anchorCtr="0" compatLnSpc="0">
              <a:spAutoFit/>
            </a:bodyPr>
            <a:lstStyle/>
            <a:p>
              <a:pPr algn="ctr" hangingPunct="0"/>
              <a:r>
                <a:rPr lang="en-US" sz="2400" dirty="0" err="1">
                  <a:latin typeface="Albany AMT" pitchFamily="18"/>
                  <a:ea typeface="Albany AMT" pitchFamily="2"/>
                  <a:cs typeface="Lucidasans" pitchFamily="2"/>
                </a:rPr>
                <a:t>840K</a:t>
              </a:r>
              <a:r>
                <a:rPr lang="en-US" sz="2400" dirty="0">
                  <a:latin typeface="Albany AMT" pitchFamily="18"/>
                  <a:ea typeface="Albany AMT" pitchFamily="2"/>
                  <a:cs typeface="Lucidasans" pitchFamily="2"/>
                </a:rPr>
                <a:t> randomly selected SNPs</a:t>
              </a:r>
            </a:p>
            <a:p>
              <a:pPr algn="ctr" hangingPunct="0"/>
              <a:r>
                <a:rPr lang="en-US" sz="2400" dirty="0">
                  <a:latin typeface="Albany AMT" pitchFamily="18"/>
                  <a:ea typeface="Albany AMT" pitchFamily="2"/>
                  <a:cs typeface="Lucidasans" pitchFamily="2"/>
                </a:rPr>
                <a:t>(~100,000 per chromosome)</a:t>
              </a:r>
            </a:p>
          </p:txBody>
        </p:sp>
        <p:cxnSp>
          <p:nvCxnSpPr>
            <p:cNvPr id="9" name="Elbow Connector 8"/>
            <p:cNvCxnSpPr/>
            <p:nvPr/>
          </p:nvCxnSpPr>
          <p:spPr>
            <a:xfrm rot="5400000">
              <a:off x="3098689" y="2383265"/>
              <a:ext cx="783592" cy="4447"/>
            </a:xfrm>
            <a:prstGeom prst="bentConnector3">
              <a:avLst/>
            </a:prstGeom>
            <a:noFill/>
            <a:ln w="72000">
              <a:solidFill>
                <a:srgbClr val="5C8526"/>
              </a:solidFill>
              <a:prstDash val="solid"/>
              <a:tailEnd type="arrow"/>
            </a:ln>
          </p:spPr>
        </p:cxnSp>
        <p:sp>
          <p:nvSpPr>
            <p:cNvPr id="13" name="TextBox 12"/>
            <p:cNvSpPr txBox="1"/>
            <p:nvPr/>
          </p:nvSpPr>
          <p:spPr>
            <a:xfrm>
              <a:off x="2465332" y="2689315"/>
              <a:ext cx="2085693" cy="494174"/>
            </a:xfrm>
            <a:prstGeom prst="rect">
              <a:avLst/>
            </a:prstGeom>
            <a:noFill/>
            <a:ln>
              <a:noFill/>
            </a:ln>
          </p:spPr>
          <p:txBody>
            <a:bodyPr vert="horz" wrap="none" lIns="81646" tIns="40823" rIns="81646" bIns="40823" anchorCtr="0" compatLnSpc="0">
              <a:spAutoFit/>
            </a:bodyPr>
            <a:lstStyle/>
            <a:p>
              <a:pPr algn="ctr" hangingPunct="0"/>
              <a:r>
                <a:rPr lang="en-US" sz="2400" dirty="0">
                  <a:latin typeface="Albany AMT" pitchFamily="18"/>
                  <a:ea typeface="Albany AMT" pitchFamily="2"/>
                  <a:cs typeface="Lucidasans" pitchFamily="2"/>
                </a:rPr>
                <a:t>Admixture analysis</a:t>
              </a:r>
            </a:p>
          </p:txBody>
        </p:sp>
        <p:sp>
          <p:nvSpPr>
            <p:cNvPr id="14" name="TextBox 13"/>
            <p:cNvSpPr txBox="1"/>
            <p:nvPr/>
          </p:nvSpPr>
          <p:spPr>
            <a:xfrm>
              <a:off x="2382518" y="5974200"/>
              <a:ext cx="4401117" cy="494174"/>
            </a:xfrm>
            <a:prstGeom prst="rect">
              <a:avLst/>
            </a:prstGeom>
            <a:noFill/>
            <a:ln>
              <a:noFill/>
            </a:ln>
          </p:spPr>
          <p:txBody>
            <a:bodyPr vert="horz" wrap="none" lIns="81646" tIns="40823" rIns="81646" bIns="40823" compatLnSpc="0">
              <a:spAutoFit/>
            </a:bodyPr>
            <a:lstStyle/>
            <a:p>
              <a:pPr algn="ctr" hangingPunct="0"/>
              <a:r>
                <a:rPr lang="en-US" sz="2400" dirty="0">
                  <a:latin typeface="Albany AMT" pitchFamily="18"/>
                  <a:ea typeface="Albany AMT" pitchFamily="2"/>
                  <a:cs typeface="Lucidasans" pitchFamily="2"/>
                </a:rPr>
                <a:t>Choice of # putative ancestral populations</a:t>
              </a:r>
            </a:p>
          </p:txBody>
        </p:sp>
        <p:cxnSp>
          <p:nvCxnSpPr>
            <p:cNvPr id="15" name="Elbow Connector 14"/>
            <p:cNvCxnSpPr/>
            <p:nvPr/>
          </p:nvCxnSpPr>
          <p:spPr>
            <a:xfrm>
              <a:off x="3508180" y="3088193"/>
              <a:ext cx="0" cy="657090"/>
            </a:xfrm>
            <a:prstGeom prst="bentConnector3">
              <a:avLst/>
            </a:prstGeom>
            <a:noFill/>
            <a:ln w="72000">
              <a:solidFill>
                <a:srgbClr val="5C8526"/>
              </a:solidFill>
              <a:prstDash val="solid"/>
              <a:tailEnd type="arrow"/>
            </a:ln>
          </p:spPr>
        </p:cxnSp>
        <p:cxnSp>
          <p:nvCxnSpPr>
            <p:cNvPr id="19" name="Elbow Connector 18"/>
            <p:cNvCxnSpPr/>
            <p:nvPr/>
          </p:nvCxnSpPr>
          <p:spPr>
            <a:xfrm rot="5400000">
              <a:off x="3069771" y="5269091"/>
              <a:ext cx="783592" cy="4447"/>
            </a:xfrm>
            <a:prstGeom prst="bentConnector3">
              <a:avLst/>
            </a:prstGeom>
            <a:noFill/>
            <a:ln w="72000">
              <a:solidFill>
                <a:srgbClr val="5C8526"/>
              </a:solidFill>
              <a:prstDash val="solid"/>
              <a:tailEnd type="arrow"/>
            </a:ln>
          </p:spPr>
        </p:cxnSp>
      </p:grpSp>
      <p:grpSp>
        <p:nvGrpSpPr>
          <p:cNvPr id="23" name="Group 22"/>
          <p:cNvGrpSpPr/>
          <p:nvPr/>
        </p:nvGrpSpPr>
        <p:grpSpPr>
          <a:xfrm>
            <a:off x="4450649" y="1121146"/>
            <a:ext cx="3845386" cy="4281802"/>
            <a:chOff x="4120617" y="662763"/>
            <a:chExt cx="3845386" cy="4281802"/>
          </a:xfrm>
        </p:grpSpPr>
        <p:grpSp>
          <p:nvGrpSpPr>
            <p:cNvPr id="21" name="Group 20"/>
            <p:cNvGrpSpPr/>
            <p:nvPr/>
          </p:nvGrpSpPr>
          <p:grpSpPr>
            <a:xfrm>
              <a:off x="4120617" y="662763"/>
              <a:ext cx="3845386" cy="4281802"/>
              <a:chOff x="4120617" y="662763"/>
              <a:chExt cx="3845386" cy="4281802"/>
            </a:xfrm>
          </p:grpSpPr>
          <p:pic>
            <p:nvPicPr>
              <p:cNvPr id="2" name="Picture 1"/>
              <p:cNvPicPr>
                <a:picLocks noChangeAspect="1"/>
              </p:cNvPicPr>
              <p:nvPr/>
            </p:nvPicPr>
            <p:blipFill>
              <a:blip r:embed="rId4">
                <a:lum/>
                <a:alphaModFix/>
              </a:blip>
              <a:srcRect/>
              <a:stretch>
                <a:fillRect/>
              </a:stretch>
            </p:blipFill>
            <p:spPr>
              <a:xfrm>
                <a:off x="4424859" y="2224108"/>
                <a:ext cx="3216540" cy="2720457"/>
              </a:xfrm>
              <a:prstGeom prst="rect">
                <a:avLst/>
              </a:prstGeom>
              <a:noFill/>
              <a:ln>
                <a:noFill/>
              </a:ln>
            </p:spPr>
          </p:pic>
          <p:sp>
            <p:nvSpPr>
              <p:cNvPr id="11" name="TextBox 10"/>
              <p:cNvSpPr txBox="1"/>
              <p:nvPr/>
            </p:nvSpPr>
            <p:spPr>
              <a:xfrm>
                <a:off x="4120617" y="662763"/>
                <a:ext cx="3845386" cy="1409730"/>
              </a:xfrm>
              <a:prstGeom prst="rect">
                <a:avLst/>
              </a:prstGeom>
              <a:noFill/>
              <a:ln>
                <a:noFill/>
              </a:ln>
            </p:spPr>
            <p:txBody>
              <a:bodyPr vert="horz" wrap="square" lIns="81646" tIns="40823" rIns="81646" bIns="40823" compatLnSpc="0">
                <a:spAutoFit/>
              </a:bodyPr>
              <a:lstStyle/>
              <a:p>
                <a:pPr algn="just" hangingPunct="0"/>
                <a:r>
                  <a:rPr lang="en-US" b="1" dirty="0">
                    <a:latin typeface="Albany AMT" pitchFamily="18"/>
                    <a:ea typeface="Albany AMT" pitchFamily="2"/>
                    <a:cs typeface="Lucidasans" pitchFamily="2"/>
                  </a:rPr>
                  <a:t>Fig. 1: </a:t>
                </a:r>
                <a:r>
                  <a:rPr lang="en-US" dirty="0">
                    <a:latin typeface="Albany AMT" pitchFamily="18"/>
                    <a:ea typeface="Albany AMT" pitchFamily="2"/>
                    <a:cs typeface="Lucidasans" pitchFamily="2"/>
                  </a:rPr>
                  <a:t>BIC as a function of increasing values of K, using Discriminant Analysis of Principal Components (DAPC) applied on the 840K SNP dataset. (</a:t>
                </a:r>
                <a:r>
                  <a:rPr lang="en-US" dirty="0" err="1">
                    <a:latin typeface="Albany AMT" pitchFamily="18"/>
                    <a:ea typeface="Albany AMT" pitchFamily="2"/>
                    <a:cs typeface="Lucidasans" pitchFamily="2"/>
                  </a:rPr>
                  <a:t>Jombart</a:t>
                </a:r>
                <a:r>
                  <a:rPr lang="en-US" dirty="0">
                    <a:latin typeface="Albany AMT" pitchFamily="18"/>
                    <a:ea typeface="Albany AMT" pitchFamily="2"/>
                    <a:cs typeface="Lucidasans" pitchFamily="2"/>
                  </a:rPr>
                  <a:t> et al 2010)</a:t>
                </a:r>
              </a:p>
            </p:txBody>
          </p:sp>
        </p:grpSp>
        <p:cxnSp>
          <p:nvCxnSpPr>
            <p:cNvPr id="18" name="Straight Arrow Connector 17"/>
            <p:cNvCxnSpPr/>
            <p:nvPr/>
          </p:nvCxnSpPr>
          <p:spPr>
            <a:xfrm flipH="1">
              <a:off x="5189023" y="3086474"/>
              <a:ext cx="455032" cy="1492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29285" y="2774399"/>
              <a:ext cx="561372" cy="369332"/>
            </a:xfrm>
            <a:prstGeom prst="rect">
              <a:avLst/>
            </a:prstGeom>
            <a:noFill/>
          </p:spPr>
          <p:txBody>
            <a:bodyPr wrap="none" rtlCol="0">
              <a:spAutoFit/>
            </a:bodyPr>
            <a:lstStyle/>
            <a:p>
              <a:r>
                <a:rPr lang="en-US" dirty="0"/>
                <a:t>K=8</a:t>
              </a:r>
            </a:p>
          </p:txBody>
        </p:sp>
      </p:grpSp>
      <p:sp>
        <p:nvSpPr>
          <p:cNvPr id="24" name="TextBox 12"/>
          <p:cNvSpPr txBox="1"/>
          <p:nvPr/>
        </p:nvSpPr>
        <p:spPr>
          <a:xfrm>
            <a:off x="0" y="6648295"/>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27" name="Footer Placeholder 26">
            <a:extLst>
              <a:ext uri="{FF2B5EF4-FFF2-40B4-BE49-F238E27FC236}">
                <a16:creationId xmlns:a16="http://schemas.microsoft.com/office/drawing/2014/main" id="{9068E544-FE06-4430-9949-2113A4A8E68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0710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78700"/>
            <a:ext cx="11382233" cy="903662"/>
          </a:xfrm>
        </p:spPr>
        <p:txBody>
          <a:bodyPr>
            <a:normAutofit fontScale="90000"/>
          </a:bodyPr>
          <a:lstStyle/>
          <a:p>
            <a:pPr lvl="0"/>
            <a:r>
              <a:rPr lang="en-US" dirty="0"/>
              <a:t>A refined population structure for </a:t>
            </a:r>
            <a:r>
              <a:rPr lang="en-US" i="1" dirty="0"/>
              <a:t>Medicago</a:t>
            </a:r>
            <a:r>
              <a:rPr lang="en-US" dirty="0"/>
              <a:t> species using Admixture &amp; GPS algorithms</a:t>
            </a:r>
          </a:p>
        </p:txBody>
      </p:sp>
      <p:pic>
        <p:nvPicPr>
          <p:cNvPr id="4" name="Image 3"/>
          <p:cNvPicPr>
            <a:picLocks noChangeAspect="1"/>
          </p:cNvPicPr>
          <p:nvPr/>
        </p:nvPicPr>
        <p:blipFill>
          <a:blip r:embed="rId3"/>
          <a:stretch>
            <a:fillRect/>
          </a:stretch>
        </p:blipFill>
        <p:spPr>
          <a:xfrm>
            <a:off x="1764792" y="884387"/>
            <a:ext cx="8898450" cy="5973613"/>
          </a:xfrm>
          <a:prstGeom prst="rect">
            <a:avLst/>
          </a:prstGeom>
        </p:spPr>
      </p:pic>
      <p:sp>
        <p:nvSpPr>
          <p:cNvPr id="6" name="TextBox 12"/>
          <p:cNvSpPr txBox="1"/>
          <p:nvPr/>
        </p:nvSpPr>
        <p:spPr>
          <a:xfrm>
            <a:off x="8659368" y="6567652"/>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under revision</a:t>
            </a:r>
          </a:p>
        </p:txBody>
      </p:sp>
      <p:sp>
        <p:nvSpPr>
          <p:cNvPr id="8" name="Footer Placeholder 7">
            <a:extLst>
              <a:ext uri="{FF2B5EF4-FFF2-40B4-BE49-F238E27FC236}">
                <a16:creationId xmlns:a16="http://schemas.microsoft.com/office/drawing/2014/main" id="{840EB0D0-023A-4223-921C-28D4047CFC7F}"/>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807568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789043" y="-76420"/>
            <a:ext cx="7504272" cy="1228941"/>
          </a:xfrm>
        </p:spPr>
        <p:txBody>
          <a:bodyPr>
            <a:noAutofit/>
          </a:bodyPr>
          <a:lstStyle/>
          <a:p>
            <a:pPr lvl="0"/>
            <a:r>
              <a:rPr lang="en-US" sz="2800" dirty="0"/>
              <a:t>Predicted locations of 17 unknown accessions</a:t>
            </a:r>
            <a:r>
              <a:rPr lang="en-US" sz="4000" dirty="0"/>
              <a:t> </a:t>
            </a:r>
            <a:r>
              <a:rPr lang="en-US" sz="2400" dirty="0"/>
              <a:t>including Jemalong-A17 the reference genome.</a:t>
            </a:r>
          </a:p>
        </p:txBody>
      </p:sp>
      <p:pic>
        <p:nvPicPr>
          <p:cNvPr id="3" name="Picture 2"/>
          <p:cNvPicPr>
            <a:picLocks noChangeAspect="1"/>
          </p:cNvPicPr>
          <p:nvPr/>
        </p:nvPicPr>
        <p:blipFill>
          <a:blip r:embed="rId3">
            <a:lum/>
            <a:alphaModFix/>
          </a:blip>
          <a:srcRect/>
          <a:stretch>
            <a:fillRect/>
          </a:stretch>
        </p:blipFill>
        <p:spPr>
          <a:xfrm>
            <a:off x="1959403" y="1152521"/>
            <a:ext cx="7333912" cy="4216422"/>
          </a:xfrm>
          <a:prstGeom prst="rect">
            <a:avLst/>
          </a:prstGeom>
          <a:noFill/>
          <a:ln>
            <a:noFill/>
          </a:ln>
        </p:spPr>
      </p:pic>
      <p:sp>
        <p:nvSpPr>
          <p:cNvPr id="4" name="TextBox 5"/>
          <p:cNvSpPr txBox="1"/>
          <p:nvPr/>
        </p:nvSpPr>
        <p:spPr>
          <a:xfrm>
            <a:off x="1311170" y="4686426"/>
            <a:ext cx="8768027" cy="1422554"/>
          </a:xfrm>
          <a:prstGeom prst="rect">
            <a:avLst/>
          </a:prstGeom>
          <a:noFill/>
          <a:ln>
            <a:noFill/>
          </a:ln>
        </p:spPr>
        <p:txBody>
          <a:bodyPr vert="horz" wrap="square" lIns="81646" tIns="40823" rIns="81646" bIns="40823" anchorCtr="0" compatLnSpc="0">
            <a:spAutoFit/>
          </a:bodyPr>
          <a:lstStyle/>
          <a:p>
            <a:pPr hangingPunct="0"/>
            <a:r>
              <a:rPr lang="en-US" dirty="0">
                <a:latin typeface="+mj-lt"/>
                <a:ea typeface="Albany AMT" pitchFamily="2"/>
                <a:cs typeface="Lucidasans" pitchFamily="2"/>
              </a:rPr>
              <a:t>'Leave-one Out' procedure accuracy is &lt;300 kilometers</a:t>
            </a:r>
          </a:p>
          <a:p>
            <a:pPr hangingPunct="0"/>
            <a:endParaRPr lang="en-US" b="1" dirty="0">
              <a:latin typeface="+mj-lt"/>
              <a:ea typeface="Albany AMT" pitchFamily="2"/>
              <a:cs typeface="Lucidasans" pitchFamily="2"/>
            </a:endParaRPr>
          </a:p>
          <a:p>
            <a:pPr hangingPunct="0"/>
            <a:r>
              <a:rPr lang="en-US" dirty="0">
                <a:latin typeface="+mj-lt"/>
                <a:ea typeface="Albany AMT" pitchFamily="2"/>
                <a:cs typeface="Lucidasans" pitchFamily="2"/>
              </a:rPr>
              <a:t>Linear relationship between geographical and genetic distances</a:t>
            </a:r>
          </a:p>
          <a:p>
            <a:pPr hangingPunct="0"/>
            <a:r>
              <a:rPr lang="en-US" dirty="0">
                <a:latin typeface="+mj-lt"/>
                <a:ea typeface="Albany AMT" pitchFamily="2"/>
                <a:cs typeface="Lucidasans" pitchFamily="2"/>
              </a:rPr>
              <a:t> when d &lt; 950 km</a:t>
            </a:r>
          </a:p>
          <a:p>
            <a:pPr hangingPunct="0"/>
            <a:r>
              <a:rPr lang="en-US" dirty="0">
                <a:latin typeface="+mj-lt"/>
                <a:ea typeface="Albany AMT" pitchFamily="2"/>
                <a:cs typeface="Lucidasans" pitchFamily="2"/>
              </a:rPr>
              <a:t>(R=0.8, p-value=10</a:t>
            </a:r>
            <a:r>
              <a:rPr lang="en-US" baseline="33000" dirty="0">
                <a:latin typeface="+mj-lt"/>
                <a:ea typeface="Albany AMT" pitchFamily="2"/>
                <a:cs typeface="Lucidasans" pitchFamily="2"/>
              </a:rPr>
              <a:t>-4</a:t>
            </a:r>
            <a:r>
              <a:rPr lang="en-US" dirty="0">
                <a:latin typeface="+mj-lt"/>
                <a:ea typeface="Albany AMT" pitchFamily="2"/>
                <a:cs typeface="Lucidasans" pitchFamily="2"/>
              </a:rPr>
              <a:t>, Mantel's test)</a:t>
            </a:r>
          </a:p>
        </p:txBody>
      </p:sp>
      <p:sp>
        <p:nvSpPr>
          <p:cNvPr id="5" name="TextBox 12"/>
          <p:cNvSpPr txBox="1"/>
          <p:nvPr/>
        </p:nvSpPr>
        <p:spPr>
          <a:xfrm>
            <a:off x="8659368" y="6567652"/>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under revision</a:t>
            </a:r>
          </a:p>
        </p:txBody>
      </p:sp>
      <p:sp>
        <p:nvSpPr>
          <p:cNvPr id="9" name="Footer Placeholder 8">
            <a:extLst>
              <a:ext uri="{FF2B5EF4-FFF2-40B4-BE49-F238E27FC236}">
                <a16:creationId xmlns:a16="http://schemas.microsoft.com/office/drawing/2014/main" id="{C87570C3-D966-4F12-A225-598817431381}"/>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580126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3"/>
          <a:stretch>
            <a:fillRect/>
          </a:stretch>
        </p:blipFill>
        <p:spPr>
          <a:xfrm>
            <a:off x="1014984" y="1038692"/>
            <a:ext cx="9656448" cy="5819308"/>
          </a:xfrm>
          <a:prstGeom prst="rect">
            <a:avLst/>
          </a:prstGeom>
        </p:spPr>
      </p:pic>
      <p:sp>
        <p:nvSpPr>
          <p:cNvPr id="2" name="Title 1"/>
          <p:cNvSpPr txBox="1">
            <a:spLocks noGrp="1"/>
          </p:cNvSpPr>
          <p:nvPr>
            <p:ph type="title" idx="4294967295"/>
          </p:nvPr>
        </p:nvSpPr>
        <p:spPr>
          <a:xfrm>
            <a:off x="0" y="76748"/>
            <a:ext cx="11382233" cy="903662"/>
          </a:xfrm>
        </p:spPr>
        <p:txBody>
          <a:bodyPr>
            <a:normAutofit fontScale="90000"/>
          </a:bodyPr>
          <a:lstStyle/>
          <a:p>
            <a:pPr lvl="0"/>
            <a:r>
              <a:rPr lang="en-US" dirty="0"/>
              <a:t>A refined population structure for </a:t>
            </a:r>
            <a:r>
              <a:rPr lang="en-US" i="1" dirty="0"/>
              <a:t>Medicago</a:t>
            </a:r>
            <a:r>
              <a:rPr lang="en-US" dirty="0"/>
              <a:t> species using Admixture &amp; GPS algorithms</a:t>
            </a:r>
          </a:p>
        </p:txBody>
      </p:sp>
      <p:sp>
        <p:nvSpPr>
          <p:cNvPr id="6" name="Footer Placeholder 5">
            <a:extLst>
              <a:ext uri="{FF2B5EF4-FFF2-40B4-BE49-F238E27FC236}">
                <a16:creationId xmlns:a16="http://schemas.microsoft.com/office/drawing/2014/main" id="{0ADEACE0-9A91-41E0-80B3-7884F534584E}"/>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271374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0" y="-2449"/>
            <a:ext cx="7419268" cy="903662"/>
          </a:xfrm>
        </p:spPr>
        <p:txBody>
          <a:bodyPr>
            <a:normAutofit fontScale="90000"/>
          </a:bodyPr>
          <a:lstStyle/>
          <a:p>
            <a:pPr lvl="0"/>
            <a:r>
              <a:rPr lang="en-US" dirty="0"/>
              <a:t>Geographic distribution of the putative 8 ancestral genomes of </a:t>
            </a:r>
            <a:r>
              <a:rPr lang="en-US" i="1" dirty="0"/>
              <a:t>M. truncatula</a:t>
            </a:r>
          </a:p>
        </p:txBody>
      </p:sp>
      <p:pic>
        <p:nvPicPr>
          <p:cNvPr id="4" name="Picture 3"/>
          <p:cNvPicPr>
            <a:picLocks noChangeAspect="1"/>
          </p:cNvPicPr>
          <p:nvPr/>
        </p:nvPicPr>
        <p:blipFill>
          <a:blip r:embed="rId3">
            <a:lum/>
            <a:alphaModFix/>
          </a:blip>
          <a:srcRect/>
          <a:stretch>
            <a:fillRect/>
          </a:stretch>
        </p:blipFill>
        <p:spPr>
          <a:xfrm>
            <a:off x="7380073" y="0"/>
            <a:ext cx="4811927" cy="6881565"/>
          </a:xfrm>
          <a:prstGeom prst="rect">
            <a:avLst/>
          </a:prstGeom>
          <a:noFill/>
          <a:ln>
            <a:noFill/>
          </a:ln>
        </p:spPr>
      </p:pic>
      <p:sp>
        <p:nvSpPr>
          <p:cNvPr id="5" name="TextBox 4"/>
          <p:cNvSpPr txBox="1"/>
          <p:nvPr/>
        </p:nvSpPr>
        <p:spPr>
          <a:xfrm>
            <a:off x="10060972" y="1208191"/>
            <a:ext cx="1166571"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 coastal</a:t>
            </a:r>
          </a:p>
        </p:txBody>
      </p:sp>
      <p:sp>
        <p:nvSpPr>
          <p:cNvPr id="6" name="TextBox 5"/>
          <p:cNvSpPr txBox="1"/>
          <p:nvPr/>
        </p:nvSpPr>
        <p:spPr>
          <a:xfrm>
            <a:off x="7681802" y="1260088"/>
            <a:ext cx="619242"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Algiers</a:t>
            </a:r>
          </a:p>
        </p:txBody>
      </p:sp>
      <p:sp>
        <p:nvSpPr>
          <p:cNvPr id="7" name="TextBox 6"/>
          <p:cNvSpPr txBox="1"/>
          <p:nvPr/>
        </p:nvSpPr>
        <p:spPr>
          <a:xfrm>
            <a:off x="7580028" y="2993854"/>
            <a:ext cx="1684983"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North Tunisian coastal</a:t>
            </a:r>
          </a:p>
        </p:txBody>
      </p:sp>
      <p:sp>
        <p:nvSpPr>
          <p:cNvPr id="8" name="TextBox 7"/>
          <p:cNvSpPr txBox="1"/>
          <p:nvPr/>
        </p:nvSpPr>
        <p:spPr>
          <a:xfrm>
            <a:off x="8649615" y="3822357"/>
            <a:ext cx="492925"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a:latin typeface="Albany AMT" pitchFamily="18"/>
                <a:ea typeface="Albany AMT" pitchFamily="2"/>
                <a:cs typeface="Lucidasans" pitchFamily="2"/>
              </a:rPr>
              <a:t>Atlas</a:t>
            </a:r>
          </a:p>
        </p:txBody>
      </p:sp>
      <p:sp>
        <p:nvSpPr>
          <p:cNvPr id="9" name="TextBox 8"/>
          <p:cNvSpPr txBox="1"/>
          <p:nvPr/>
        </p:nvSpPr>
        <p:spPr>
          <a:xfrm>
            <a:off x="8649616" y="5297217"/>
            <a:ext cx="615395" cy="395671"/>
          </a:xfrm>
          <a:prstGeom prst="rect">
            <a:avLst/>
          </a:prstGeom>
          <a:noFill/>
          <a:ln>
            <a:noFill/>
          </a:ln>
        </p:spPr>
        <p:txBody>
          <a:bodyPr vert="horz" wrap="none" lIns="81646" tIns="40823" rIns="81646" bIns="40823" anchorCtr="0" compatLnSpc="0">
            <a:spAutoFit/>
          </a:bodyPr>
          <a:lstStyle/>
          <a:p>
            <a:pPr hangingPunct="0"/>
            <a:r>
              <a:rPr lang="en-US" b="1">
                <a:latin typeface="Albany AMT" pitchFamily="18"/>
                <a:ea typeface="Albany AMT" pitchFamily="2"/>
                <a:cs typeface="Lucidasans" pitchFamily="2"/>
              </a:rPr>
              <a:t>French</a:t>
            </a:r>
          </a:p>
        </p:txBody>
      </p:sp>
      <p:sp>
        <p:nvSpPr>
          <p:cNvPr id="10" name="TextBox 9"/>
          <p:cNvSpPr txBox="1"/>
          <p:nvPr/>
        </p:nvSpPr>
        <p:spPr>
          <a:xfrm>
            <a:off x="7558962" y="6553381"/>
            <a:ext cx="560572"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Greek</a:t>
            </a:r>
          </a:p>
        </p:txBody>
      </p:sp>
      <p:sp>
        <p:nvSpPr>
          <p:cNvPr id="11" name="TextBox 10"/>
          <p:cNvSpPr txBox="1"/>
          <p:nvPr/>
        </p:nvSpPr>
        <p:spPr>
          <a:xfrm>
            <a:off x="10003494" y="6519637"/>
            <a:ext cx="1856055"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Spanish-Moroccan Inland</a:t>
            </a:r>
          </a:p>
        </p:txBody>
      </p:sp>
      <p:sp>
        <p:nvSpPr>
          <p:cNvPr id="12" name="TextBox 11"/>
          <p:cNvSpPr txBox="1"/>
          <p:nvPr/>
        </p:nvSpPr>
        <p:spPr>
          <a:xfrm>
            <a:off x="7478865" y="4739873"/>
            <a:ext cx="1668312"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South Tunisian coastal</a:t>
            </a:r>
          </a:p>
        </p:txBody>
      </p:sp>
      <p:pic>
        <p:nvPicPr>
          <p:cNvPr id="14" name="Picture 13"/>
          <p:cNvPicPr>
            <a:picLocks noChangeAspect="1"/>
          </p:cNvPicPr>
          <p:nvPr/>
        </p:nvPicPr>
        <p:blipFill>
          <a:blip r:embed="rId4">
            <a:lum/>
            <a:alphaModFix/>
          </a:blip>
          <a:srcRect t="19979"/>
          <a:stretch>
            <a:fillRect/>
          </a:stretch>
        </p:blipFill>
        <p:spPr>
          <a:xfrm>
            <a:off x="429835" y="1177862"/>
            <a:ext cx="5992467" cy="2239734"/>
          </a:xfrm>
          <a:prstGeom prst="rect">
            <a:avLst/>
          </a:prstGeom>
          <a:noFill/>
          <a:ln>
            <a:noFill/>
          </a:ln>
        </p:spPr>
      </p:pic>
      <p:pic>
        <p:nvPicPr>
          <p:cNvPr id="15" name="Picture 14"/>
          <p:cNvPicPr>
            <a:picLocks noChangeAspect="1"/>
          </p:cNvPicPr>
          <p:nvPr/>
        </p:nvPicPr>
        <p:blipFill>
          <a:blip r:embed="rId5">
            <a:lum/>
            <a:alphaModFix/>
          </a:blip>
          <a:srcRect t="29706" b="20019"/>
          <a:stretch>
            <a:fillRect/>
          </a:stretch>
        </p:blipFill>
        <p:spPr>
          <a:xfrm>
            <a:off x="1063864" y="3901748"/>
            <a:ext cx="5837323" cy="1421860"/>
          </a:xfrm>
          <a:prstGeom prst="rect">
            <a:avLst/>
          </a:prstGeom>
          <a:noFill/>
          <a:ln w="0">
            <a:solidFill>
              <a:srgbClr val="0000FF"/>
            </a:solidFill>
            <a:prstDash val="solid"/>
          </a:ln>
        </p:spPr>
      </p:pic>
      <p:sp>
        <p:nvSpPr>
          <p:cNvPr id="16" name="Straight Connector 15"/>
          <p:cNvSpPr/>
          <p:nvPr/>
        </p:nvSpPr>
        <p:spPr>
          <a:xfrm>
            <a:off x="675861" y="3343134"/>
            <a:ext cx="399550" cy="558614"/>
          </a:xfrm>
          <a:prstGeom prst="line">
            <a:avLst/>
          </a:prstGeom>
          <a:noFill/>
          <a:ln w="0">
            <a:solidFill>
              <a:srgbClr val="0000FF"/>
            </a:solidFill>
            <a:prstDash val="solid"/>
          </a:ln>
        </p:spPr>
        <p:txBody>
          <a:bodyPr vert="horz" wrap="none" lIns="48988" tIns="8165" rIns="48988" bIns="8165" anchor="ctr" anchorCtr="1" compatLnSpc="0"/>
          <a:lstStyle/>
          <a:p>
            <a:pPr hangingPunct="0"/>
            <a:endParaRPr lang="en-US" sz="3200">
              <a:latin typeface="Albany AMT" pitchFamily="18"/>
              <a:ea typeface="Albany AMT" pitchFamily="2"/>
              <a:cs typeface="Lucidasans" pitchFamily="2"/>
            </a:endParaRPr>
          </a:p>
        </p:txBody>
      </p:sp>
      <p:sp>
        <p:nvSpPr>
          <p:cNvPr id="17" name="Straight Connector 16"/>
          <p:cNvSpPr/>
          <p:nvPr/>
        </p:nvSpPr>
        <p:spPr>
          <a:xfrm>
            <a:off x="2971801" y="2612892"/>
            <a:ext cx="3929386" cy="1288856"/>
          </a:xfrm>
          <a:prstGeom prst="line">
            <a:avLst/>
          </a:prstGeom>
          <a:noFill/>
          <a:ln w="0">
            <a:solidFill>
              <a:srgbClr val="0000FF"/>
            </a:solidFill>
            <a:prstDash val="solid"/>
          </a:ln>
        </p:spPr>
        <p:txBody>
          <a:bodyPr vert="horz" wrap="none" lIns="48988" tIns="8165" rIns="48988" bIns="8165" anchor="ctr" anchorCtr="1" compatLnSpc="0"/>
          <a:lstStyle/>
          <a:p>
            <a:pPr hangingPunct="0"/>
            <a:endParaRPr lang="en-US" sz="3200">
              <a:latin typeface="Albany AMT" pitchFamily="18"/>
              <a:ea typeface="Albany AMT" pitchFamily="2"/>
              <a:cs typeface="Lucidasans" pitchFamily="2"/>
            </a:endParaRPr>
          </a:p>
        </p:txBody>
      </p:sp>
      <p:sp>
        <p:nvSpPr>
          <p:cNvPr id="18" name="TextBox 17"/>
          <p:cNvSpPr txBox="1"/>
          <p:nvPr/>
        </p:nvSpPr>
        <p:spPr>
          <a:xfrm>
            <a:off x="2074082" y="5427300"/>
            <a:ext cx="4978640" cy="569693"/>
          </a:xfrm>
          <a:prstGeom prst="rect">
            <a:avLst/>
          </a:prstGeom>
          <a:noFill/>
          <a:ln>
            <a:noFill/>
          </a:ln>
        </p:spPr>
        <p:txBody>
          <a:bodyPr vert="horz" wrap="none" lIns="81646" tIns="40823" rIns="81646" bIns="40823" anchorCtr="0" compatLnSpc="0">
            <a:spAutoFit/>
          </a:bodyPr>
          <a:lstStyle/>
          <a:p>
            <a:pPr hangingPunct="0"/>
            <a:r>
              <a:rPr lang="en-US" sz="2800" b="1" dirty="0">
                <a:solidFill>
                  <a:srgbClr val="FF0000"/>
                </a:solidFill>
                <a:latin typeface="Albany AMT" pitchFamily="18"/>
                <a:ea typeface="Albany AMT" pitchFamily="2"/>
                <a:cs typeface="Lucidasans" pitchFamily="2"/>
              </a:rPr>
              <a:t>5 out of 8 populations are present in </a:t>
            </a:r>
            <a:r>
              <a:rPr lang="en-US" sz="2800" b="1" dirty="0" err="1">
                <a:solidFill>
                  <a:srgbClr val="FF0000"/>
                </a:solidFill>
                <a:latin typeface="Albany AMT" pitchFamily="18"/>
                <a:ea typeface="Albany AMT" pitchFamily="2"/>
                <a:cs typeface="Lucidasans" pitchFamily="2"/>
              </a:rPr>
              <a:t>Mahgreb</a:t>
            </a:r>
            <a:endParaRPr lang="en-US" sz="2800" b="1" dirty="0">
              <a:solidFill>
                <a:srgbClr val="FF0000"/>
              </a:solidFill>
              <a:latin typeface="Albany AMT" pitchFamily="18"/>
              <a:ea typeface="Albany AMT" pitchFamily="2"/>
              <a:cs typeface="Lucidasans" pitchFamily="2"/>
            </a:endParaRPr>
          </a:p>
        </p:txBody>
      </p:sp>
      <p:sp>
        <p:nvSpPr>
          <p:cNvPr id="19" name="TextBox 18"/>
          <p:cNvSpPr txBox="1"/>
          <p:nvPr/>
        </p:nvSpPr>
        <p:spPr>
          <a:xfrm>
            <a:off x="2813432" y="3904202"/>
            <a:ext cx="977160"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Algiers (K1)</a:t>
            </a:r>
          </a:p>
        </p:txBody>
      </p:sp>
      <p:sp>
        <p:nvSpPr>
          <p:cNvPr id="20" name="TextBox 19"/>
          <p:cNvSpPr txBox="1"/>
          <p:nvPr/>
        </p:nvSpPr>
        <p:spPr>
          <a:xfrm>
            <a:off x="784322" y="1840554"/>
            <a:ext cx="1524490"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 coastal (K2)</a:t>
            </a:r>
          </a:p>
        </p:txBody>
      </p:sp>
      <p:sp>
        <p:nvSpPr>
          <p:cNvPr id="21" name="TextBox 20"/>
          <p:cNvSpPr txBox="1"/>
          <p:nvPr/>
        </p:nvSpPr>
        <p:spPr>
          <a:xfrm>
            <a:off x="5376367" y="3895397"/>
            <a:ext cx="2042901"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North Tunisian coastal (K3)</a:t>
            </a:r>
          </a:p>
        </p:txBody>
      </p:sp>
      <p:sp>
        <p:nvSpPr>
          <p:cNvPr id="22" name="TextBox 21"/>
          <p:cNvSpPr txBox="1"/>
          <p:nvPr/>
        </p:nvSpPr>
        <p:spPr>
          <a:xfrm>
            <a:off x="4283542" y="3861045"/>
            <a:ext cx="850844"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Atlas (K4)</a:t>
            </a:r>
          </a:p>
        </p:txBody>
      </p:sp>
      <p:sp>
        <p:nvSpPr>
          <p:cNvPr id="23" name="TextBox 22"/>
          <p:cNvSpPr txBox="1"/>
          <p:nvPr/>
        </p:nvSpPr>
        <p:spPr>
          <a:xfrm>
            <a:off x="4874958" y="5030450"/>
            <a:ext cx="2026230"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South Tunisian coastal (K5)</a:t>
            </a:r>
          </a:p>
        </p:txBody>
      </p:sp>
      <p:sp>
        <p:nvSpPr>
          <p:cNvPr id="24" name="TextBox 23"/>
          <p:cNvSpPr txBox="1"/>
          <p:nvPr/>
        </p:nvSpPr>
        <p:spPr>
          <a:xfrm>
            <a:off x="2194097" y="1348018"/>
            <a:ext cx="973313" cy="395671"/>
          </a:xfrm>
          <a:prstGeom prst="rect">
            <a:avLst/>
          </a:prstGeom>
          <a:no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French (K6)</a:t>
            </a:r>
          </a:p>
        </p:txBody>
      </p:sp>
      <p:sp>
        <p:nvSpPr>
          <p:cNvPr id="25" name="TextBox 24"/>
          <p:cNvSpPr txBox="1"/>
          <p:nvPr/>
        </p:nvSpPr>
        <p:spPr>
          <a:xfrm>
            <a:off x="4266512" y="2503157"/>
            <a:ext cx="918491"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a:latin typeface="Albany AMT" pitchFamily="18"/>
                <a:ea typeface="Albany AMT" pitchFamily="2"/>
                <a:cs typeface="Lucidasans" pitchFamily="2"/>
              </a:rPr>
              <a:t>Greek (K7)</a:t>
            </a:r>
          </a:p>
        </p:txBody>
      </p:sp>
      <p:sp>
        <p:nvSpPr>
          <p:cNvPr id="26" name="TextBox 25"/>
          <p:cNvSpPr txBox="1"/>
          <p:nvPr/>
        </p:nvSpPr>
        <p:spPr>
          <a:xfrm>
            <a:off x="0" y="4256716"/>
            <a:ext cx="2213974" cy="395671"/>
          </a:xfrm>
          <a:prstGeom prst="rect">
            <a:avLst/>
          </a:prstGeom>
          <a:solidFill>
            <a:srgbClr val="FFFFFF">
              <a:alpha val="0"/>
            </a:srgbClr>
          </a:solidFill>
          <a:ln>
            <a:noFill/>
          </a:ln>
        </p:spPr>
        <p:txBody>
          <a:bodyPr vert="horz" wrap="none" lIns="81646" tIns="40823" rIns="81646" bIns="40823" anchorCtr="0" compatLnSpc="0">
            <a:spAutoFit/>
          </a:bodyPr>
          <a:lstStyle/>
          <a:p>
            <a:pPr hangingPunct="0"/>
            <a:r>
              <a:rPr lang="en-US" b="1" dirty="0">
                <a:latin typeface="Albany AMT" pitchFamily="18"/>
                <a:ea typeface="Albany AMT" pitchFamily="2"/>
                <a:cs typeface="Lucidasans" pitchFamily="2"/>
              </a:rPr>
              <a:t>Spanish-Moroccan Inland (</a:t>
            </a:r>
            <a:r>
              <a:rPr lang="en-US" b="1" dirty="0" err="1">
                <a:latin typeface="Albany AMT" pitchFamily="18"/>
                <a:ea typeface="Albany AMT" pitchFamily="2"/>
                <a:cs typeface="Lucidasans" pitchFamily="2"/>
              </a:rPr>
              <a:t>K8</a:t>
            </a:r>
            <a:r>
              <a:rPr lang="en-US" b="1" dirty="0">
                <a:latin typeface="Albany AMT" pitchFamily="18"/>
                <a:ea typeface="Albany AMT" pitchFamily="2"/>
                <a:cs typeface="Lucidasans" pitchFamily="2"/>
              </a:rPr>
              <a:t>)</a:t>
            </a:r>
          </a:p>
        </p:txBody>
      </p:sp>
      <p:sp>
        <p:nvSpPr>
          <p:cNvPr id="27" name="TextBox 26"/>
          <p:cNvSpPr txBox="1"/>
          <p:nvPr/>
        </p:nvSpPr>
        <p:spPr>
          <a:xfrm>
            <a:off x="532225" y="6039872"/>
            <a:ext cx="5787686" cy="580996"/>
          </a:xfrm>
          <a:prstGeom prst="rect">
            <a:avLst/>
          </a:prstGeom>
          <a:solidFill>
            <a:srgbClr val="808080"/>
          </a:solidFill>
          <a:ln>
            <a:noFill/>
          </a:ln>
        </p:spPr>
        <p:txBody>
          <a:bodyPr lIns="0" tIns="0" rIns="0" bIns="0" anchor="ctr"/>
          <a:lstStyle/>
          <a:p>
            <a:pPr lvl="0" algn="ctr" rtl="0" hangingPunct="0">
              <a:buNone/>
              <a:tabLst/>
            </a:pPr>
            <a:r>
              <a:rPr lang="en-US" sz="2000" b="1" i="1" dirty="0">
                <a:solidFill>
                  <a:srgbClr val="FFFF66"/>
                </a:solidFill>
                <a:latin typeface="Arial" pitchFamily="34"/>
                <a:ea typeface="Albany AMT" pitchFamily="2"/>
                <a:cs typeface="Lucidasans" pitchFamily="2"/>
              </a:rPr>
              <a:t>Maghreb as a putative center of diversity for </a:t>
            </a:r>
          </a:p>
          <a:p>
            <a:pPr lvl="0" algn="ctr" rtl="0" hangingPunct="0">
              <a:buNone/>
              <a:tabLst/>
            </a:pPr>
            <a:r>
              <a:rPr lang="en-US" sz="2000" b="1" i="1" dirty="0">
                <a:solidFill>
                  <a:srgbClr val="FFFF66"/>
                </a:solidFill>
                <a:latin typeface="Arial" pitchFamily="34"/>
                <a:ea typeface="Albany AMT" pitchFamily="2"/>
                <a:cs typeface="Lucidasans" pitchFamily="2"/>
              </a:rPr>
              <a:t>M. truncatula </a:t>
            </a:r>
            <a:r>
              <a:rPr lang="en-US" sz="2000" b="1" dirty="0">
                <a:solidFill>
                  <a:srgbClr val="FFFF66"/>
                </a:solidFill>
                <a:latin typeface="Arial" pitchFamily="34"/>
                <a:ea typeface="Albany AMT" pitchFamily="2"/>
                <a:cs typeface="Lucidasans" pitchFamily="2"/>
              </a:rPr>
              <a:t>species</a:t>
            </a:r>
          </a:p>
        </p:txBody>
      </p:sp>
      <p:sp>
        <p:nvSpPr>
          <p:cNvPr id="3" name="Rectangle 2"/>
          <p:cNvSpPr/>
          <p:nvPr/>
        </p:nvSpPr>
        <p:spPr>
          <a:xfrm>
            <a:off x="10085734" y="4716577"/>
            <a:ext cx="635110" cy="369332"/>
          </a:xfrm>
          <a:prstGeom prst="rect">
            <a:avLst/>
          </a:prstGeom>
        </p:spPr>
        <p:txBody>
          <a:bodyPr wrap="none">
            <a:spAutoFit/>
          </a:bodyPr>
          <a:lstStyle/>
          <a:p>
            <a:r>
              <a:rPr lang="en-US" b="1" dirty="0">
                <a:latin typeface="Albany AMT" pitchFamily="18"/>
                <a:ea typeface="Albany AMT" pitchFamily="2"/>
                <a:cs typeface="Lucidasans" pitchFamily="2"/>
              </a:rPr>
              <a:t>French</a:t>
            </a:r>
            <a:endParaRPr lang="fr-FR" dirty="0"/>
          </a:p>
        </p:txBody>
      </p:sp>
      <p:sp>
        <p:nvSpPr>
          <p:cNvPr id="28" name="Rectangle 27"/>
          <p:cNvSpPr/>
          <p:nvPr/>
        </p:nvSpPr>
        <p:spPr>
          <a:xfrm>
            <a:off x="10085734" y="2971881"/>
            <a:ext cx="514885" cy="369332"/>
          </a:xfrm>
          <a:prstGeom prst="rect">
            <a:avLst/>
          </a:prstGeom>
        </p:spPr>
        <p:txBody>
          <a:bodyPr wrap="none">
            <a:spAutoFit/>
          </a:bodyPr>
          <a:lstStyle/>
          <a:p>
            <a:r>
              <a:rPr lang="en-US" b="1" dirty="0">
                <a:latin typeface="Albany AMT" pitchFamily="18"/>
                <a:ea typeface="Albany AMT" pitchFamily="2"/>
                <a:cs typeface="Lucidasans" pitchFamily="2"/>
              </a:rPr>
              <a:t>Atlas</a:t>
            </a:r>
            <a:endParaRPr lang="fr-FR" dirty="0"/>
          </a:p>
        </p:txBody>
      </p:sp>
      <p:sp>
        <p:nvSpPr>
          <p:cNvPr id="29" name="TextBox 12"/>
          <p:cNvSpPr txBox="1"/>
          <p:nvPr/>
        </p:nvSpPr>
        <p:spPr>
          <a:xfrm>
            <a:off x="0" y="6620868"/>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30" name="Footer Placeholder 29"/>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901274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449"/>
            <a:ext cx="12192000" cy="903662"/>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Last glaciations &amp; main glacial </a:t>
            </a:r>
            <a:r>
              <a:rPr lang="en-US" dirty="0" err="1"/>
              <a:t>refugia</a:t>
            </a:r>
            <a:r>
              <a:rPr lang="en-US" dirty="0"/>
              <a:t> may explain </a:t>
            </a:r>
            <a:r>
              <a:rPr lang="en-US" i="1" dirty="0"/>
              <a:t>M. </a:t>
            </a:r>
            <a:r>
              <a:rPr lang="en-US" i="1" dirty="0" err="1"/>
              <a:t>truncatula</a:t>
            </a:r>
            <a:r>
              <a:rPr lang="en-US" i="1" dirty="0"/>
              <a:t> </a:t>
            </a:r>
            <a:r>
              <a:rPr lang="en-US" dirty="0"/>
              <a:t>population structure</a:t>
            </a:r>
            <a:endParaRPr lang="en-US" i="1" dirty="0"/>
          </a:p>
        </p:txBody>
      </p:sp>
      <p:pic>
        <p:nvPicPr>
          <p:cNvPr id="7" name="Image 6"/>
          <p:cNvPicPr>
            <a:picLocks noChangeAspect="1"/>
          </p:cNvPicPr>
          <p:nvPr/>
        </p:nvPicPr>
        <p:blipFill>
          <a:blip r:embed="rId2"/>
          <a:stretch>
            <a:fillRect/>
          </a:stretch>
        </p:blipFill>
        <p:spPr>
          <a:xfrm>
            <a:off x="4435862" y="449382"/>
            <a:ext cx="7756138" cy="6361126"/>
          </a:xfrm>
          <a:prstGeom prst="rect">
            <a:avLst/>
          </a:prstGeom>
        </p:spPr>
      </p:pic>
      <p:pic>
        <p:nvPicPr>
          <p:cNvPr id="8" name="Image 7"/>
          <p:cNvPicPr>
            <a:picLocks noChangeAspect="1"/>
          </p:cNvPicPr>
          <p:nvPr/>
        </p:nvPicPr>
        <p:blipFill>
          <a:blip r:embed="rId3"/>
          <a:stretch>
            <a:fillRect/>
          </a:stretch>
        </p:blipFill>
        <p:spPr>
          <a:xfrm>
            <a:off x="166038" y="1925341"/>
            <a:ext cx="4515689" cy="3115264"/>
          </a:xfrm>
          <a:prstGeom prst="rect">
            <a:avLst/>
          </a:prstGeom>
        </p:spPr>
      </p:pic>
      <p:sp>
        <p:nvSpPr>
          <p:cNvPr id="9" name="Rectangle 8"/>
          <p:cNvSpPr/>
          <p:nvPr/>
        </p:nvSpPr>
        <p:spPr>
          <a:xfrm>
            <a:off x="166038" y="5040605"/>
            <a:ext cx="1338828" cy="369332"/>
          </a:xfrm>
          <a:prstGeom prst="rect">
            <a:avLst/>
          </a:prstGeom>
        </p:spPr>
        <p:txBody>
          <a:bodyPr wrap="none">
            <a:spAutoFit/>
          </a:bodyPr>
          <a:lstStyle/>
          <a:p>
            <a:r>
              <a:rPr lang="fr-FR" dirty="0">
                <a:solidFill>
                  <a:srgbClr val="000000"/>
                </a:solidFill>
                <a:latin typeface="Arial" panose="020B0604020202020204" pitchFamily="34" charset="0"/>
              </a:rPr>
              <a:t>-20.000 BP</a:t>
            </a:r>
            <a:endParaRPr lang="fr-FR" dirty="0">
              <a:solidFill>
                <a:prstClr val="black"/>
              </a:solidFill>
              <a:latin typeface="Droid Sans Devanagari"/>
            </a:endParaRPr>
          </a:p>
        </p:txBody>
      </p:sp>
      <p:pic>
        <p:nvPicPr>
          <p:cNvPr id="10" name="Image 9"/>
          <p:cNvPicPr>
            <a:picLocks noChangeAspect="1"/>
          </p:cNvPicPr>
          <p:nvPr/>
        </p:nvPicPr>
        <p:blipFill>
          <a:blip r:embed="rId4"/>
          <a:stretch>
            <a:fillRect/>
          </a:stretch>
        </p:blipFill>
        <p:spPr>
          <a:xfrm>
            <a:off x="94777" y="5944368"/>
            <a:ext cx="2820178" cy="866140"/>
          </a:xfrm>
          <a:prstGeom prst="rect">
            <a:avLst/>
          </a:prstGeom>
        </p:spPr>
      </p:pic>
      <p:sp>
        <p:nvSpPr>
          <p:cNvPr id="6" name="Footer Placeholder 5">
            <a:extLst>
              <a:ext uri="{FF2B5EF4-FFF2-40B4-BE49-F238E27FC236}">
                <a16:creationId xmlns:a16="http://schemas.microsoft.com/office/drawing/2014/main" id="{C8F4BA9C-C665-4073-90CD-5A4517708DC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81918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FD41-BEDD-4B7B-8BDF-6558017AC764}"/>
              </a:ext>
            </a:extLst>
          </p:cNvPr>
          <p:cNvSpPr>
            <a:spLocks noGrp="1"/>
          </p:cNvSpPr>
          <p:nvPr>
            <p:ph type="title"/>
          </p:nvPr>
        </p:nvSpPr>
        <p:spPr>
          <a:xfrm>
            <a:off x="401562" y="-14514"/>
            <a:ext cx="8596668" cy="870857"/>
          </a:xfrm>
        </p:spPr>
        <p:txBody>
          <a:bodyPr/>
          <a:lstStyle/>
          <a:p>
            <a:r>
              <a:rPr lang="en-US" dirty="0"/>
              <a:t>Step 1. Read SNP data into R</a:t>
            </a:r>
          </a:p>
        </p:txBody>
      </p:sp>
      <p:sp>
        <p:nvSpPr>
          <p:cNvPr id="3" name="Content Placeholder 2">
            <a:extLst>
              <a:ext uri="{FF2B5EF4-FFF2-40B4-BE49-F238E27FC236}">
                <a16:creationId xmlns:a16="http://schemas.microsoft.com/office/drawing/2014/main" id="{B7156BEF-63A4-4C6D-8A4B-CBD47875AAFF}"/>
              </a:ext>
            </a:extLst>
          </p:cNvPr>
          <p:cNvSpPr>
            <a:spLocks noGrp="1"/>
          </p:cNvSpPr>
          <p:nvPr>
            <p:ph idx="1"/>
          </p:nvPr>
        </p:nvSpPr>
        <p:spPr>
          <a:xfrm>
            <a:off x="203200" y="609600"/>
            <a:ext cx="11814629" cy="6003925"/>
          </a:xfrm>
        </p:spPr>
        <p:txBody>
          <a:bodyPr>
            <a:normAutofit fontScale="70000" lnSpcReduction="20000"/>
          </a:bodyPr>
          <a:lstStyle/>
          <a:p>
            <a:pPr marL="0" indent="0">
              <a:buNone/>
            </a:pPr>
            <a:r>
              <a:rPr lang="en-US" dirty="0"/>
              <a:t>rm(list = ls())</a:t>
            </a:r>
          </a:p>
          <a:p>
            <a:pPr marL="0" indent="0">
              <a:buNone/>
            </a:pPr>
            <a:r>
              <a:rPr lang="en-US" dirty="0" err="1"/>
              <a:t>setwd</a:t>
            </a:r>
            <a:r>
              <a:rPr lang="en-US" dirty="0">
                <a:solidFill>
                  <a:srgbClr val="FF0000"/>
                </a:solidFill>
              </a:rPr>
              <a:t>(“#your working directory containing file</a:t>
            </a:r>
            <a:r>
              <a:rPr lang="en-US" dirty="0"/>
              <a:t>")</a:t>
            </a:r>
          </a:p>
          <a:p>
            <a:pPr marL="0" indent="0">
              <a:buNone/>
            </a:pPr>
            <a:r>
              <a:rPr lang="en-US" dirty="0"/>
              <a:t>Geno &lt;- </a:t>
            </a:r>
            <a:r>
              <a:rPr lang="en-US" dirty="0" err="1"/>
              <a:t>read_ped</a:t>
            </a:r>
            <a:r>
              <a:rPr lang="en-US" dirty="0"/>
              <a:t>("sativas413.ped")</a:t>
            </a:r>
          </a:p>
          <a:p>
            <a:pPr marL="0" indent="0">
              <a:buNone/>
            </a:pPr>
            <a:r>
              <a:rPr lang="en-US" dirty="0"/>
              <a:t>head(Geno)</a:t>
            </a:r>
          </a:p>
          <a:p>
            <a:pPr marL="0" indent="0">
              <a:buNone/>
            </a:pPr>
            <a:r>
              <a:rPr lang="en-US" dirty="0">
                <a:solidFill>
                  <a:srgbClr val="FF0000"/>
                </a:solidFill>
              </a:rPr>
              <a:t>#</a:t>
            </a:r>
            <a:r>
              <a:rPr lang="en-US" dirty="0" err="1">
                <a:solidFill>
                  <a:srgbClr val="FF0000"/>
                </a:solidFill>
              </a:rPr>
              <a:t>conatins</a:t>
            </a:r>
            <a:r>
              <a:rPr lang="en-US" dirty="0">
                <a:solidFill>
                  <a:srgbClr val="FF0000"/>
                </a:solidFill>
              </a:rPr>
              <a:t> the marker allele data in 0, 1, 2, and 3 format; 2 represents missing data</a:t>
            </a:r>
          </a:p>
          <a:p>
            <a:pPr marL="0" indent="0">
              <a:buNone/>
            </a:pPr>
            <a:r>
              <a:rPr lang="en-US" dirty="0"/>
              <a:t>p = </a:t>
            </a:r>
            <a:r>
              <a:rPr lang="en-US" dirty="0" err="1"/>
              <a:t>Geno$p;p</a:t>
            </a:r>
            <a:endParaRPr lang="en-US" dirty="0"/>
          </a:p>
          <a:p>
            <a:pPr marL="0" indent="0">
              <a:buNone/>
            </a:pPr>
            <a:r>
              <a:rPr lang="en-US" dirty="0"/>
              <a:t>n = </a:t>
            </a:r>
            <a:r>
              <a:rPr lang="en-US" dirty="0" err="1"/>
              <a:t>Geno$n;n</a:t>
            </a:r>
            <a:endParaRPr lang="en-US" dirty="0"/>
          </a:p>
          <a:p>
            <a:pPr marL="0" indent="0">
              <a:buNone/>
            </a:pPr>
            <a:r>
              <a:rPr lang="en-US" dirty="0"/>
              <a:t>Geno = </a:t>
            </a:r>
            <a:r>
              <a:rPr lang="en-US" dirty="0" err="1"/>
              <a:t>Geno$x;Geno</a:t>
            </a:r>
            <a:endParaRPr lang="en-US" dirty="0"/>
          </a:p>
          <a:p>
            <a:pPr marL="0" indent="0">
              <a:buNone/>
            </a:pPr>
            <a:r>
              <a:rPr lang="en-US" dirty="0">
                <a:solidFill>
                  <a:srgbClr val="FF0000"/>
                </a:solidFill>
              </a:rPr>
              <a:t># Accession information</a:t>
            </a:r>
          </a:p>
          <a:p>
            <a:pPr marL="0" indent="0">
              <a:buNone/>
            </a:pPr>
            <a:r>
              <a:rPr lang="en-US" dirty="0"/>
              <a:t>FAM &lt;- </a:t>
            </a:r>
            <a:r>
              <a:rPr lang="en-US" dirty="0" err="1"/>
              <a:t>read.table</a:t>
            </a:r>
            <a:r>
              <a:rPr lang="en-US" dirty="0"/>
              <a:t>("sativas413.fam");FAM</a:t>
            </a:r>
          </a:p>
          <a:p>
            <a:pPr marL="0" indent="0">
              <a:buNone/>
            </a:pPr>
            <a:r>
              <a:rPr lang="en-US" dirty="0">
                <a:solidFill>
                  <a:srgbClr val="FF0000"/>
                </a:solidFill>
              </a:rPr>
              <a:t># Map information</a:t>
            </a:r>
          </a:p>
          <a:p>
            <a:pPr marL="0" indent="0">
              <a:buNone/>
            </a:pPr>
            <a:r>
              <a:rPr lang="en-US" dirty="0"/>
              <a:t>MAP &lt;- </a:t>
            </a:r>
            <a:r>
              <a:rPr lang="en-US" dirty="0" err="1"/>
              <a:t>read.table</a:t>
            </a:r>
            <a:r>
              <a:rPr lang="en-US" dirty="0"/>
              <a:t>("sativas413.map");MAP</a:t>
            </a:r>
          </a:p>
          <a:p>
            <a:pPr marL="0" indent="0">
              <a:buNone/>
            </a:pPr>
            <a:r>
              <a:rPr lang="en-US" dirty="0">
                <a:solidFill>
                  <a:srgbClr val="FF0000"/>
                </a:solidFill>
              </a:rPr>
              <a:t># Recode the data in ped file</a:t>
            </a:r>
          </a:p>
          <a:p>
            <a:pPr marL="0" indent="0">
              <a:buNone/>
            </a:pPr>
            <a:r>
              <a:rPr lang="en-US" dirty="0"/>
              <a:t>Geno[Geno == 2] &lt;- NA  # Converting missing data to NA</a:t>
            </a:r>
          </a:p>
          <a:p>
            <a:pPr marL="0" indent="0">
              <a:buNone/>
            </a:pPr>
            <a:r>
              <a:rPr lang="en-US" dirty="0"/>
              <a:t>Geno[Geno == 0] &lt;- 0  # Converting 0 data to 0</a:t>
            </a:r>
          </a:p>
          <a:p>
            <a:pPr marL="0" indent="0">
              <a:buNone/>
            </a:pPr>
            <a:r>
              <a:rPr lang="en-US" dirty="0"/>
              <a:t>Geno[Geno == 1] &lt;- 1  # Converting 1 to 1</a:t>
            </a:r>
          </a:p>
          <a:p>
            <a:pPr marL="0" indent="0">
              <a:buNone/>
            </a:pPr>
            <a:r>
              <a:rPr lang="en-US" dirty="0"/>
              <a:t>Geno[Geno == 3] &lt;- 2  # Converting 3 to 2</a:t>
            </a:r>
          </a:p>
          <a:p>
            <a:pPr marL="0" indent="0">
              <a:buNone/>
            </a:pPr>
            <a:r>
              <a:rPr lang="en-US" dirty="0">
                <a:solidFill>
                  <a:srgbClr val="FF0000"/>
                </a:solidFill>
              </a:rPr>
              <a:t># Convert the marker data into matrix and transpose and check dimensions</a:t>
            </a:r>
          </a:p>
          <a:p>
            <a:pPr marL="0" indent="0">
              <a:buNone/>
            </a:pPr>
            <a:r>
              <a:rPr lang="en-US" dirty="0"/>
              <a:t>Geno &lt;- matrix(Geno, </a:t>
            </a:r>
            <a:r>
              <a:rPr lang="en-US" dirty="0" err="1"/>
              <a:t>nrow</a:t>
            </a:r>
            <a:r>
              <a:rPr lang="en-US" dirty="0"/>
              <a:t> = p, </a:t>
            </a:r>
            <a:r>
              <a:rPr lang="en-US" dirty="0" err="1"/>
              <a:t>ncol</a:t>
            </a:r>
            <a:r>
              <a:rPr lang="en-US" dirty="0"/>
              <a:t> = n, </a:t>
            </a:r>
            <a:r>
              <a:rPr lang="en-US" dirty="0" err="1"/>
              <a:t>byrow</a:t>
            </a:r>
            <a:r>
              <a:rPr lang="en-US" dirty="0"/>
              <a:t> = TRUE)</a:t>
            </a:r>
          </a:p>
          <a:p>
            <a:pPr marL="0" indent="0">
              <a:buNone/>
            </a:pPr>
            <a:r>
              <a:rPr lang="en-US" dirty="0"/>
              <a:t>Geno &lt;- t(Geno)</a:t>
            </a:r>
          </a:p>
          <a:p>
            <a:pPr marL="0" indent="0">
              <a:buNone/>
            </a:pPr>
            <a:r>
              <a:rPr lang="en-US" dirty="0"/>
              <a:t>dim(Geno)</a:t>
            </a:r>
          </a:p>
        </p:txBody>
      </p:sp>
      <p:sp>
        <p:nvSpPr>
          <p:cNvPr id="4" name="Footer Placeholder 3">
            <a:extLst>
              <a:ext uri="{FF2B5EF4-FFF2-40B4-BE49-F238E27FC236}">
                <a16:creationId xmlns:a16="http://schemas.microsoft.com/office/drawing/2014/main" id="{F832FD22-71EB-4ED9-AE02-2A3324EF3932}"/>
              </a:ext>
            </a:extLst>
          </p:cNvPr>
          <p:cNvSpPr>
            <a:spLocks noGrp="1"/>
          </p:cNvSpPr>
          <p:nvPr>
            <p:ph type="ftr" sz="quarter" idx="11"/>
          </p:nvPr>
        </p:nvSpPr>
        <p:spPr>
          <a:xfrm>
            <a:off x="7179734" y="244475"/>
            <a:ext cx="6297612" cy="365125"/>
          </a:xfrm>
        </p:spPr>
        <p:txBody>
          <a:bodyPr/>
          <a:lstStyle/>
          <a:p>
            <a:r>
              <a:rPr lang="en-US" dirty="0"/>
              <a:t>GWAS workshop</a:t>
            </a:r>
          </a:p>
        </p:txBody>
      </p:sp>
    </p:spTree>
    <p:extLst>
      <p:ext uri="{BB962C8B-B14F-4D97-AF65-F5344CB8AC3E}">
        <p14:creationId xmlns:p14="http://schemas.microsoft.com/office/powerpoint/2010/main" val="1124728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1383883" y="449382"/>
            <a:ext cx="9300276" cy="6523416"/>
          </a:xfrm>
          <a:prstGeom prst="rect">
            <a:avLst/>
          </a:prstGeom>
        </p:spPr>
      </p:pic>
      <p:sp>
        <p:nvSpPr>
          <p:cNvPr id="5" name="Title 1"/>
          <p:cNvSpPr txBox="1">
            <a:spLocks/>
          </p:cNvSpPr>
          <p:nvPr/>
        </p:nvSpPr>
        <p:spPr>
          <a:xfrm>
            <a:off x="0" y="-84745"/>
            <a:ext cx="12068043" cy="903662"/>
          </a:xfrm>
          <a:prstGeom prst="rect">
            <a:avLst/>
          </a:prstGeom>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dirty="0"/>
              <a:t>Admixture components are correlated with current conditions</a:t>
            </a:r>
          </a:p>
        </p:txBody>
      </p:sp>
      <p:sp>
        <p:nvSpPr>
          <p:cNvPr id="6" name="TextBox 12"/>
          <p:cNvSpPr txBox="1"/>
          <p:nvPr/>
        </p:nvSpPr>
        <p:spPr>
          <a:xfrm>
            <a:off x="0" y="6623025"/>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8" name="Footer Placeholder 7">
            <a:extLst>
              <a:ext uri="{FF2B5EF4-FFF2-40B4-BE49-F238E27FC236}">
                <a16:creationId xmlns:a16="http://schemas.microsoft.com/office/drawing/2014/main" id="{4DB0F2AC-BEDD-40F8-A154-5A73671571D7}"/>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150932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030" y="19604"/>
            <a:ext cx="11997128" cy="615553"/>
          </a:xfrm>
        </p:spPr>
        <p:txBody>
          <a:bodyPr wrap="square">
            <a:spAutoFit/>
          </a:bodyPr>
          <a:lstStyle/>
          <a:p>
            <a:pPr lvl="0"/>
            <a:r>
              <a:rPr lang="en-US" sz="3400" i="0" dirty="0"/>
              <a:t>Verticillium sp</a:t>
            </a:r>
            <a:r>
              <a:rPr lang="en-US" sz="3400" dirty="0"/>
              <a:t>. are soil-borne fungal pathogens for Legumes</a:t>
            </a:r>
          </a:p>
        </p:txBody>
      </p:sp>
      <p:pic>
        <p:nvPicPr>
          <p:cNvPr id="6" name="Image 5"/>
          <p:cNvPicPr>
            <a:picLocks noChangeAspect="1"/>
          </p:cNvPicPr>
          <p:nvPr/>
        </p:nvPicPr>
        <p:blipFill>
          <a:blip r:embed="rId3"/>
          <a:stretch>
            <a:fillRect/>
          </a:stretch>
        </p:blipFill>
        <p:spPr>
          <a:xfrm>
            <a:off x="539496" y="635157"/>
            <a:ext cx="9774883" cy="6219263"/>
          </a:xfrm>
          <a:prstGeom prst="rect">
            <a:avLst/>
          </a:prstGeom>
        </p:spPr>
      </p:pic>
      <p:sp>
        <p:nvSpPr>
          <p:cNvPr id="4" name="Footer Placeholder 3"/>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208280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811569" y="37883"/>
            <a:ext cx="9562661" cy="1228941"/>
          </a:xfrm>
        </p:spPr>
        <p:txBody>
          <a:bodyPr>
            <a:normAutofit/>
          </a:bodyPr>
          <a:lstStyle/>
          <a:p>
            <a:pPr lvl="0"/>
            <a:r>
              <a:rPr lang="en-US" dirty="0"/>
              <a:t>Ancestral genomes may present different levels of resistance to Verticillium wilt</a:t>
            </a:r>
          </a:p>
        </p:txBody>
      </p:sp>
      <p:pic>
        <p:nvPicPr>
          <p:cNvPr id="3" name="Picture 2"/>
          <p:cNvPicPr>
            <a:picLocks noChangeAspect="1"/>
          </p:cNvPicPr>
          <p:nvPr/>
        </p:nvPicPr>
        <p:blipFill>
          <a:blip r:embed="rId3">
            <a:lum/>
            <a:alphaModFix/>
          </a:blip>
          <a:srcRect t="4031"/>
          <a:stretch>
            <a:fillRect/>
          </a:stretch>
        </p:blipFill>
        <p:spPr>
          <a:xfrm>
            <a:off x="0" y="1317940"/>
            <a:ext cx="9144067" cy="472503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205422" y="328871"/>
            <a:ext cx="1400725" cy="1336387"/>
          </a:xfrm>
          <a:prstGeom prst="rect">
            <a:avLst/>
          </a:prstGeom>
          <a:noFill/>
          <a:ln w="18000">
            <a:solidFill>
              <a:srgbClr val="FFFFFF"/>
            </a:solidFill>
            <a:prstDash val="solid"/>
          </a:ln>
        </p:spPr>
      </p:pic>
      <p:sp>
        <p:nvSpPr>
          <p:cNvPr id="9" name="TextBox 3"/>
          <p:cNvSpPr txBox="1"/>
          <p:nvPr/>
        </p:nvSpPr>
        <p:spPr>
          <a:xfrm>
            <a:off x="401023" y="6041362"/>
            <a:ext cx="6113628" cy="430552"/>
          </a:xfrm>
          <a:prstGeom prst="rect">
            <a:avLst/>
          </a:prstGeom>
          <a:solidFill>
            <a:srgbClr val="B3B3B3">
              <a:alpha val="0"/>
            </a:srgbClr>
          </a:solidFill>
          <a:ln>
            <a:noFill/>
          </a:ln>
        </p:spPr>
        <p:txBody>
          <a:bodyPr vert="horz" wrap="square" lIns="81646" tIns="40823" rIns="81646" bIns="40823" anchorCtr="0" compatLnSpc="0">
            <a:spAutoFit/>
          </a:bodyPr>
          <a:lstStyle/>
          <a:p>
            <a:pPr hangingPunct="0"/>
            <a:r>
              <a:rPr lang="en-US" sz="2000" i="1" dirty="0">
                <a:latin typeface="Albany AMT" pitchFamily="18"/>
                <a:ea typeface="Albany AMT" pitchFamily="2"/>
                <a:cs typeface="Lucidasans" pitchFamily="2"/>
              </a:rPr>
              <a:t>V. </a:t>
            </a:r>
            <a:r>
              <a:rPr lang="en-US" sz="2000" i="1" dirty="0" err="1">
                <a:latin typeface="Albany AMT" pitchFamily="18"/>
                <a:ea typeface="Albany AMT" pitchFamily="2"/>
                <a:cs typeface="Lucidasans" pitchFamily="2"/>
              </a:rPr>
              <a:t>alfalfae</a:t>
            </a:r>
            <a:r>
              <a:rPr lang="en-US" sz="2000" dirty="0">
                <a:latin typeface="Albany AMT" pitchFamily="18"/>
                <a:ea typeface="Albany AMT" pitchFamily="2"/>
                <a:cs typeface="Lucidasans" pitchFamily="2"/>
              </a:rPr>
              <a:t> symptoms on susceptible </a:t>
            </a:r>
            <a:r>
              <a:rPr lang="en-US" sz="2000" i="1" dirty="0" err="1">
                <a:latin typeface="Albany AMT" pitchFamily="18"/>
                <a:ea typeface="Albany AMT" pitchFamily="2"/>
                <a:cs typeface="Lucidasans" pitchFamily="2"/>
              </a:rPr>
              <a:t>M.truncatula</a:t>
            </a:r>
            <a:r>
              <a:rPr lang="en-US" sz="2000" i="1" dirty="0">
                <a:latin typeface="Albany AMT" pitchFamily="18"/>
                <a:ea typeface="Albany AMT" pitchFamily="2"/>
                <a:cs typeface="Lucidasans" pitchFamily="2"/>
              </a:rPr>
              <a:t> (</a:t>
            </a:r>
            <a:r>
              <a:rPr lang="en-US" sz="2000" dirty="0">
                <a:latin typeface="Albany AMT" pitchFamily="18"/>
                <a:ea typeface="Albany AMT" pitchFamily="2"/>
                <a:cs typeface="Lucidasans" pitchFamily="2"/>
              </a:rPr>
              <a:t>Ben </a:t>
            </a:r>
            <a:r>
              <a:rPr lang="en-US" sz="2000" i="1" dirty="0">
                <a:latin typeface="Albany AMT" pitchFamily="18"/>
                <a:ea typeface="Albany AMT" pitchFamily="2"/>
                <a:cs typeface="Lucidasans" pitchFamily="2"/>
              </a:rPr>
              <a:t>et al</a:t>
            </a:r>
            <a:r>
              <a:rPr lang="en-US" sz="2000" dirty="0">
                <a:latin typeface="Albany AMT" pitchFamily="18"/>
                <a:ea typeface="Albany AMT" pitchFamily="2"/>
                <a:cs typeface="Lucidasans" pitchFamily="2"/>
              </a:rPr>
              <a:t>. 2013) </a:t>
            </a:r>
            <a:endParaRPr lang="en-US" sz="2000" i="1" dirty="0">
              <a:latin typeface="Albany AMT" pitchFamily="18"/>
              <a:ea typeface="Albany AMT" pitchFamily="2"/>
              <a:cs typeface="Lucidasans" pitchFamily="2"/>
            </a:endParaRPr>
          </a:p>
        </p:txBody>
      </p:sp>
      <p:pic>
        <p:nvPicPr>
          <p:cNvPr id="10" name="Picture 4"/>
          <p:cNvPicPr>
            <a:picLocks noChangeAspect="1"/>
          </p:cNvPicPr>
          <p:nvPr/>
        </p:nvPicPr>
        <p:blipFill>
          <a:blip r:embed="rId5">
            <a:lum/>
            <a:alphaModFix/>
          </a:blip>
          <a:srcRect/>
          <a:stretch>
            <a:fillRect/>
          </a:stretch>
        </p:blipFill>
        <p:spPr>
          <a:xfrm>
            <a:off x="6690536" y="5129785"/>
            <a:ext cx="5362316" cy="1413252"/>
          </a:xfrm>
          <a:prstGeom prst="rect">
            <a:avLst/>
          </a:prstGeom>
          <a:noFill/>
          <a:ln>
            <a:noFill/>
          </a:ln>
        </p:spPr>
      </p:pic>
      <p:sp>
        <p:nvSpPr>
          <p:cNvPr id="8" name="Footer Placeholder 7">
            <a:extLst>
              <a:ext uri="{FF2B5EF4-FFF2-40B4-BE49-F238E27FC236}">
                <a16:creationId xmlns:a16="http://schemas.microsoft.com/office/drawing/2014/main" id="{A4590BA7-FA46-43D6-884D-5FFCC921A015}"/>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886015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1524173" y="102845"/>
            <a:ext cx="9143740" cy="819403"/>
          </a:xfrm>
        </p:spPr>
        <p:txBody>
          <a:bodyPr>
            <a:normAutofit fontScale="90000"/>
          </a:bodyPr>
          <a:lstStyle/>
          <a:p>
            <a:pPr lvl="0"/>
            <a:r>
              <a:rPr lang="en-US" dirty="0"/>
              <a:t>Ancestral genomes present different levels of resistance to Verticillium wilt</a:t>
            </a:r>
          </a:p>
        </p:txBody>
      </p:sp>
      <p:pic>
        <p:nvPicPr>
          <p:cNvPr id="3" name="Picture 2"/>
          <p:cNvPicPr>
            <a:picLocks noChangeAspect="1"/>
          </p:cNvPicPr>
          <p:nvPr/>
        </p:nvPicPr>
        <p:blipFill>
          <a:blip r:embed="rId3">
            <a:lum/>
            <a:alphaModFix/>
          </a:blip>
          <a:srcRect t="4031"/>
          <a:stretch>
            <a:fillRect/>
          </a:stretch>
        </p:blipFill>
        <p:spPr>
          <a:xfrm>
            <a:off x="1659084" y="1156736"/>
            <a:ext cx="9144067" cy="472503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10824" y="118878"/>
            <a:ext cx="1400725" cy="1336387"/>
          </a:xfrm>
          <a:prstGeom prst="rect">
            <a:avLst/>
          </a:prstGeom>
          <a:noFill/>
          <a:ln w="18000">
            <a:solidFill>
              <a:srgbClr val="FFFFFF"/>
            </a:solidFill>
            <a:prstDash val="solid"/>
          </a:ln>
        </p:spPr>
      </p:pic>
      <p:pic>
        <p:nvPicPr>
          <p:cNvPr id="6" name="Picture 5"/>
          <p:cNvPicPr>
            <a:picLocks noChangeAspect="1"/>
          </p:cNvPicPr>
          <p:nvPr/>
        </p:nvPicPr>
        <p:blipFill>
          <a:blip r:embed="rId5">
            <a:lum/>
            <a:alphaModFix/>
          </a:blip>
          <a:srcRect/>
          <a:stretch>
            <a:fillRect/>
          </a:stretch>
        </p:blipFill>
        <p:spPr>
          <a:xfrm>
            <a:off x="689538" y="5685349"/>
            <a:ext cx="4519943" cy="1143049"/>
          </a:xfrm>
          <a:prstGeom prst="rect">
            <a:avLst/>
          </a:prstGeom>
          <a:noFill/>
          <a:ln>
            <a:noFill/>
          </a:ln>
        </p:spPr>
      </p:pic>
      <p:sp>
        <p:nvSpPr>
          <p:cNvPr id="7" name="TextBox 6"/>
          <p:cNvSpPr txBox="1"/>
          <p:nvPr/>
        </p:nvSpPr>
        <p:spPr>
          <a:xfrm>
            <a:off x="261433" y="5317287"/>
            <a:ext cx="3508180" cy="267147"/>
          </a:xfrm>
          <a:prstGeom prst="rect">
            <a:avLst/>
          </a:prstGeom>
          <a:noFill/>
          <a:ln>
            <a:noFill/>
          </a:ln>
        </p:spPr>
        <p:txBody>
          <a:bodyPr vert="horz" wrap="none" lIns="81646" tIns="40823" rIns="81646" bIns="40823" compatLnSpc="0"/>
          <a:lstStyle/>
          <a:p>
            <a:pPr algn="just" hangingPunct="0"/>
            <a:r>
              <a:rPr lang="en-US" sz="2000" b="1" dirty="0">
                <a:solidFill>
                  <a:srgbClr val="FF6633"/>
                </a:solidFill>
                <a:latin typeface="Arial" pitchFamily="34"/>
                <a:ea typeface="Albany AMT" pitchFamily="2"/>
                <a:cs typeface="Lucidasans" pitchFamily="2"/>
              </a:rPr>
              <a:t>Linear Model (242 Mt HAPMAP accessions)</a:t>
            </a:r>
          </a:p>
        </p:txBody>
      </p:sp>
      <p:sp>
        <p:nvSpPr>
          <p:cNvPr id="8" name="TextBox 7"/>
          <p:cNvSpPr txBox="1"/>
          <p:nvPr/>
        </p:nvSpPr>
        <p:spPr>
          <a:xfrm>
            <a:off x="6857314" y="5461626"/>
            <a:ext cx="3005892" cy="531681"/>
          </a:xfrm>
          <a:prstGeom prst="rect">
            <a:avLst/>
          </a:prstGeom>
          <a:noFill/>
          <a:ln>
            <a:noFill/>
          </a:ln>
        </p:spPr>
        <p:txBody>
          <a:bodyPr vert="horz" wrap="none" lIns="81646" tIns="40823" rIns="81646" bIns="40823" compatLnSpc="0"/>
          <a:lstStyle/>
          <a:p>
            <a:pPr algn="just" hangingPunct="0"/>
            <a:r>
              <a:rPr lang="en-US" sz="2000" b="1" dirty="0" err="1">
                <a:solidFill>
                  <a:srgbClr val="FF6633"/>
                </a:solidFill>
                <a:latin typeface="Courier New" pitchFamily="49"/>
                <a:ea typeface="Albany AMT" pitchFamily="2"/>
                <a:cs typeface="Lucidasans" pitchFamily="2"/>
              </a:rPr>
              <a:t>MSSCorLS</a:t>
            </a:r>
            <a:r>
              <a:rPr lang="en-US" sz="2000" b="1" dirty="0">
                <a:solidFill>
                  <a:srgbClr val="FF6633"/>
                </a:solidFill>
                <a:latin typeface="Courier New" pitchFamily="49"/>
                <a:ea typeface="Albany AMT" pitchFamily="2"/>
                <a:cs typeface="Lucidasans" pitchFamily="2"/>
              </a:rPr>
              <a:t> ~ K2 + </a:t>
            </a:r>
            <a:r>
              <a:rPr lang="en-US" sz="2000" b="1" dirty="0" err="1">
                <a:solidFill>
                  <a:srgbClr val="FF6633"/>
                </a:solidFill>
                <a:latin typeface="Courier New" pitchFamily="49"/>
                <a:ea typeface="Albany AMT" pitchFamily="2"/>
                <a:cs typeface="Lucidasans" pitchFamily="2"/>
              </a:rPr>
              <a:t>K5</a:t>
            </a:r>
            <a:r>
              <a:rPr lang="en-US" sz="2000" b="1" dirty="0">
                <a:solidFill>
                  <a:srgbClr val="FF6633"/>
                </a:solidFill>
                <a:latin typeface="Courier New" pitchFamily="49"/>
                <a:ea typeface="Albany AMT" pitchFamily="2"/>
                <a:cs typeface="Lucidasans" pitchFamily="2"/>
              </a:rPr>
              <a:t> + </a:t>
            </a:r>
            <a:r>
              <a:rPr lang="en-US" sz="2000" b="1" dirty="0" err="1">
                <a:solidFill>
                  <a:srgbClr val="FF6633"/>
                </a:solidFill>
                <a:latin typeface="Courier New" pitchFamily="49"/>
                <a:ea typeface="Albany AMT" pitchFamily="2"/>
                <a:cs typeface="Lucidasans" pitchFamily="2"/>
              </a:rPr>
              <a:t>K7</a:t>
            </a:r>
            <a:r>
              <a:rPr lang="en-US" sz="2000" b="1" dirty="0">
                <a:solidFill>
                  <a:srgbClr val="FF6633"/>
                </a:solidFill>
                <a:latin typeface="Courier New" pitchFamily="49"/>
                <a:ea typeface="Albany AMT" pitchFamily="2"/>
                <a:cs typeface="Lucidasans" pitchFamily="2"/>
              </a:rPr>
              <a:t> + </a:t>
            </a:r>
            <a:r>
              <a:rPr lang="en-US" sz="2000" b="1" dirty="0" err="1">
                <a:solidFill>
                  <a:srgbClr val="FF6633"/>
                </a:solidFill>
                <a:latin typeface="Courier New" pitchFamily="49"/>
                <a:ea typeface="Albany AMT" pitchFamily="2"/>
                <a:cs typeface="Lucidasans" pitchFamily="2"/>
              </a:rPr>
              <a:t>K8</a:t>
            </a:r>
            <a:endParaRPr lang="en-US" sz="2000" b="1" dirty="0">
              <a:solidFill>
                <a:srgbClr val="FF6633"/>
              </a:solidFill>
              <a:latin typeface="Courier New" pitchFamily="49"/>
              <a:ea typeface="Albany AMT" pitchFamily="2"/>
              <a:cs typeface="Lucidasans" pitchFamily="2"/>
            </a:endParaRPr>
          </a:p>
          <a:p>
            <a:pPr algn="just" hangingPunct="0"/>
            <a:endParaRPr lang="en-US" sz="2000" b="1" dirty="0">
              <a:solidFill>
                <a:srgbClr val="FF6633"/>
              </a:solidFill>
              <a:latin typeface="Courier New" pitchFamily="49"/>
              <a:ea typeface="Albany AMT" pitchFamily="2"/>
              <a:cs typeface="Lucidasans" pitchFamily="2"/>
            </a:endParaRPr>
          </a:p>
          <a:p>
            <a:pPr hangingPunct="0"/>
            <a:r>
              <a:rPr lang="en-US" sz="2000" b="1" i="1" dirty="0" err="1">
                <a:latin typeface="Courier New" pitchFamily="49"/>
                <a:ea typeface="Albany AMT" pitchFamily="2"/>
                <a:cs typeface="Lucidasans" pitchFamily="2"/>
              </a:rPr>
              <a:t>r²</a:t>
            </a:r>
            <a:r>
              <a:rPr lang="en-US" sz="2000" b="1" dirty="0">
                <a:latin typeface="Courier New" pitchFamily="49"/>
                <a:ea typeface="Albany AMT" pitchFamily="2"/>
                <a:cs typeface="Lucidasans" pitchFamily="2"/>
              </a:rPr>
              <a:t>=0.31, </a:t>
            </a:r>
            <a:r>
              <a:rPr lang="en-US" sz="2000" b="1" i="1" dirty="0">
                <a:latin typeface="Courier New" pitchFamily="49"/>
                <a:ea typeface="Albany AMT" pitchFamily="2"/>
                <a:cs typeface="Lucidasans" pitchFamily="2"/>
              </a:rPr>
              <a:t>P-value </a:t>
            </a:r>
            <a:r>
              <a:rPr lang="en-US" sz="2000" b="1" dirty="0">
                <a:latin typeface="Courier New" pitchFamily="49"/>
                <a:ea typeface="Albany AMT" pitchFamily="2"/>
                <a:cs typeface="Lucidasans" pitchFamily="2"/>
              </a:rPr>
              <a:t>&lt; 2.2 x 10</a:t>
            </a:r>
            <a:r>
              <a:rPr lang="en-US" sz="2000" b="1" baseline="33000" dirty="0">
                <a:latin typeface="Courier New" pitchFamily="49"/>
                <a:ea typeface="Albany AMT" pitchFamily="2"/>
                <a:cs typeface="Lucidasans" pitchFamily="2"/>
              </a:rPr>
              <a:t>-16</a:t>
            </a:r>
          </a:p>
        </p:txBody>
      </p:sp>
      <p:sp>
        <p:nvSpPr>
          <p:cNvPr id="9" name="TextBox 12"/>
          <p:cNvSpPr txBox="1"/>
          <p:nvPr/>
        </p:nvSpPr>
        <p:spPr>
          <a:xfrm>
            <a:off x="8659368" y="6567652"/>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10" name="Footer Placeholder 9"/>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433180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622" y="96574"/>
            <a:ext cx="10540306" cy="1030288"/>
          </a:xfrm>
        </p:spPr>
        <p:txBody>
          <a:bodyPr>
            <a:normAutofit/>
          </a:bodyPr>
          <a:lstStyle/>
          <a:p>
            <a:r>
              <a:rPr lang="en-US" dirty="0"/>
              <a:t>Can phenotype be predicted using </a:t>
            </a:r>
            <a:r>
              <a:rPr lang="en-US" dirty="0" err="1"/>
              <a:t>WhoGem</a:t>
            </a:r>
            <a:r>
              <a:rPr lang="en-US" dirty="0"/>
              <a:t>?</a:t>
            </a:r>
          </a:p>
        </p:txBody>
      </p:sp>
      <p:sp>
        <p:nvSpPr>
          <p:cNvPr id="6" name="Content Placeholder 5"/>
          <p:cNvSpPr>
            <a:spLocks noGrp="1"/>
          </p:cNvSpPr>
          <p:nvPr>
            <p:ph sz="half" idx="1"/>
          </p:nvPr>
        </p:nvSpPr>
        <p:spPr>
          <a:xfrm>
            <a:off x="237622" y="1285653"/>
            <a:ext cx="6342082" cy="3004366"/>
          </a:xfrm>
        </p:spPr>
        <p:txBody>
          <a:bodyPr>
            <a:normAutofit fontScale="92500" lnSpcReduction="10000"/>
          </a:bodyPr>
          <a:lstStyle/>
          <a:p>
            <a:pPr algn="just"/>
            <a:r>
              <a:rPr lang="en-US" sz="1800" dirty="0"/>
              <a:t>Use plant model (</a:t>
            </a:r>
            <a:r>
              <a:rPr lang="en-US" sz="1800" i="1" dirty="0"/>
              <a:t>Medicago truncatula</a:t>
            </a:r>
            <a:r>
              <a:rPr lang="en-US" sz="1800" dirty="0"/>
              <a:t>) to test applicability of admixture framework to predict phenotypes. </a:t>
            </a:r>
          </a:p>
          <a:p>
            <a:pPr algn="just"/>
            <a:r>
              <a:rPr lang="en-US" dirty="0"/>
              <a:t>GPS was used to predict provenance of 59 unknown </a:t>
            </a:r>
            <a:r>
              <a:rPr lang="en-US" i="1" dirty="0"/>
              <a:t>M. </a:t>
            </a:r>
            <a:r>
              <a:rPr lang="en-US" i="1" dirty="0" err="1"/>
              <a:t>truncatula</a:t>
            </a:r>
            <a:r>
              <a:rPr lang="en-US" dirty="0"/>
              <a:t> accessions, and MSS was inferred based on the similarity of admixture profiles to the training set accessions using </a:t>
            </a:r>
            <a:r>
              <a:rPr lang="en-US" dirty="0" err="1"/>
              <a:t>WhoGem</a:t>
            </a:r>
            <a:r>
              <a:rPr lang="en-US" dirty="0"/>
              <a:t> model.</a:t>
            </a:r>
            <a:endParaRPr lang="en-US" sz="1800" i="1" dirty="0"/>
          </a:p>
          <a:p>
            <a:pPr algn="just"/>
            <a:r>
              <a:rPr lang="en-US" sz="1800" i="1" dirty="0"/>
              <a:t>M. truncatula </a:t>
            </a:r>
            <a:r>
              <a:rPr lang="en-US" sz="1800" dirty="0"/>
              <a:t>was infected with </a:t>
            </a:r>
            <a:r>
              <a:rPr lang="en-US" sz="1800" i="1" dirty="0"/>
              <a:t>V. </a:t>
            </a:r>
            <a:r>
              <a:rPr lang="en-US" sz="1800" i="1" dirty="0" err="1"/>
              <a:t>alfalfae</a:t>
            </a:r>
            <a:r>
              <a:rPr lang="en-US" sz="1800" i="1" dirty="0"/>
              <a:t> </a:t>
            </a:r>
            <a:r>
              <a:rPr lang="en-US" sz="1800" dirty="0"/>
              <a:t>and wilting symptoms recorded.</a:t>
            </a:r>
          </a:p>
          <a:p>
            <a:pPr algn="just"/>
            <a:r>
              <a:rPr lang="en-US" sz="1800" dirty="0"/>
              <a:t>MSS (Maximum symptom score) ranges from 0 (healthy) to 4 (dead), 2 threshold.</a:t>
            </a:r>
          </a:p>
          <a:p>
            <a:endParaRPr lang="en-US" sz="1600" dirty="0"/>
          </a:p>
          <a:p>
            <a:endParaRPr lang="en-US" sz="1600" dirty="0"/>
          </a:p>
        </p:txBody>
      </p:sp>
      <p:pic>
        <p:nvPicPr>
          <p:cNvPr id="7" name="Picture 2"/>
          <p:cNvPicPr>
            <a:picLocks noChangeAspect="1"/>
          </p:cNvPicPr>
          <p:nvPr/>
        </p:nvPicPr>
        <p:blipFill rotWithShape="1">
          <a:blip r:embed="rId3">
            <a:lum/>
            <a:alphaModFix/>
          </a:blip>
          <a:srcRect l="5108" t="8921" r="3803" b="6911"/>
          <a:stretch/>
        </p:blipFill>
        <p:spPr>
          <a:xfrm>
            <a:off x="6718853" y="1272936"/>
            <a:ext cx="5277678" cy="4591878"/>
          </a:xfrm>
          <a:prstGeom prst="rect">
            <a:avLst/>
          </a:prstGeom>
          <a:noFill/>
          <a:ln>
            <a:noFill/>
          </a:ln>
        </p:spPr>
      </p:pic>
      <p:sp>
        <p:nvSpPr>
          <p:cNvPr id="8" name="TextBox 3"/>
          <p:cNvSpPr txBox="1"/>
          <p:nvPr/>
        </p:nvSpPr>
        <p:spPr>
          <a:xfrm>
            <a:off x="289876" y="5864814"/>
            <a:ext cx="6113628" cy="500058"/>
          </a:xfrm>
          <a:prstGeom prst="rect">
            <a:avLst/>
          </a:prstGeom>
          <a:solidFill>
            <a:srgbClr val="B3B3B3">
              <a:alpha val="0"/>
            </a:srgbClr>
          </a:solidFill>
          <a:ln>
            <a:noFill/>
          </a:ln>
        </p:spPr>
        <p:txBody>
          <a:bodyPr vert="horz" wrap="square" lIns="81646" tIns="40823" rIns="81646" bIns="40823" anchorCtr="0" compatLnSpc="0">
            <a:spAutoFit/>
          </a:bodyPr>
          <a:lstStyle/>
          <a:p>
            <a:pPr hangingPunct="0"/>
            <a:r>
              <a:rPr lang="en-US" sz="2400" i="1" dirty="0">
                <a:latin typeface="Albany AMT" pitchFamily="18"/>
                <a:ea typeface="Albany AMT" pitchFamily="2"/>
                <a:cs typeface="Lucidasans" pitchFamily="2"/>
              </a:rPr>
              <a:t>V. </a:t>
            </a:r>
            <a:r>
              <a:rPr lang="en-US" sz="2400" i="1" dirty="0" err="1">
                <a:latin typeface="Albany AMT" pitchFamily="18"/>
                <a:ea typeface="Albany AMT" pitchFamily="2"/>
                <a:cs typeface="Lucidasans" pitchFamily="2"/>
              </a:rPr>
              <a:t>alfalfae</a:t>
            </a:r>
            <a:r>
              <a:rPr lang="en-US" sz="2400" dirty="0">
                <a:latin typeface="Albany AMT" pitchFamily="18"/>
                <a:ea typeface="Albany AMT" pitchFamily="2"/>
                <a:cs typeface="Lucidasans" pitchFamily="2"/>
              </a:rPr>
              <a:t> symptoms on susceptible </a:t>
            </a:r>
            <a:r>
              <a:rPr lang="en-US" sz="2400" i="1" dirty="0" err="1">
                <a:latin typeface="Albany AMT" pitchFamily="18"/>
                <a:ea typeface="Albany AMT" pitchFamily="2"/>
                <a:cs typeface="Lucidasans" pitchFamily="2"/>
              </a:rPr>
              <a:t>M.truncatula</a:t>
            </a:r>
            <a:r>
              <a:rPr lang="en-US" sz="2400" i="1" dirty="0">
                <a:latin typeface="Albany AMT" pitchFamily="18"/>
                <a:ea typeface="Albany AMT" pitchFamily="2"/>
                <a:cs typeface="Lucidasans" pitchFamily="2"/>
              </a:rPr>
              <a:t> (</a:t>
            </a:r>
            <a:r>
              <a:rPr lang="en-US" sz="2400" dirty="0">
                <a:latin typeface="Albany AMT" pitchFamily="18"/>
                <a:ea typeface="Albany AMT" pitchFamily="2"/>
                <a:cs typeface="Lucidasans" pitchFamily="2"/>
              </a:rPr>
              <a:t>Ben </a:t>
            </a:r>
            <a:r>
              <a:rPr lang="en-US" sz="2400" i="1" dirty="0">
                <a:latin typeface="Albany AMT" pitchFamily="18"/>
                <a:ea typeface="Albany AMT" pitchFamily="2"/>
                <a:cs typeface="Lucidasans" pitchFamily="2"/>
              </a:rPr>
              <a:t>et al</a:t>
            </a:r>
            <a:r>
              <a:rPr lang="en-US" sz="2400" dirty="0">
                <a:latin typeface="Albany AMT" pitchFamily="18"/>
                <a:ea typeface="Albany AMT" pitchFamily="2"/>
                <a:cs typeface="Lucidasans" pitchFamily="2"/>
              </a:rPr>
              <a:t>. 2013) </a:t>
            </a:r>
            <a:endParaRPr lang="en-US" sz="2400" i="1" dirty="0">
              <a:latin typeface="Albany AMT" pitchFamily="18"/>
              <a:ea typeface="Albany AMT" pitchFamily="2"/>
              <a:cs typeface="Lucidasans" pitchFamily="2"/>
            </a:endParaRPr>
          </a:p>
        </p:txBody>
      </p:sp>
      <p:pic>
        <p:nvPicPr>
          <p:cNvPr id="9" name="Picture 4"/>
          <p:cNvPicPr>
            <a:picLocks noChangeAspect="1"/>
          </p:cNvPicPr>
          <p:nvPr/>
        </p:nvPicPr>
        <p:blipFill>
          <a:blip r:embed="rId4">
            <a:lum/>
            <a:alphaModFix/>
          </a:blip>
          <a:srcRect/>
          <a:stretch>
            <a:fillRect/>
          </a:stretch>
        </p:blipFill>
        <p:spPr>
          <a:xfrm>
            <a:off x="237622" y="4276453"/>
            <a:ext cx="6026733" cy="1588361"/>
          </a:xfrm>
          <a:prstGeom prst="rect">
            <a:avLst/>
          </a:prstGeom>
          <a:noFill/>
          <a:ln>
            <a:noFill/>
          </a:ln>
        </p:spPr>
      </p:pic>
      <p:sp>
        <p:nvSpPr>
          <p:cNvPr id="10" name="TextBox 6"/>
          <p:cNvSpPr txBox="1"/>
          <p:nvPr/>
        </p:nvSpPr>
        <p:spPr>
          <a:xfrm>
            <a:off x="3656130" y="6560059"/>
            <a:ext cx="5847148" cy="360853"/>
          </a:xfrm>
          <a:prstGeom prst="rect">
            <a:avLst/>
          </a:prstGeom>
          <a:noFill/>
          <a:ln>
            <a:noFill/>
          </a:ln>
        </p:spPr>
        <p:txBody>
          <a:bodyPr vert="horz" wrap="none" lIns="81646" tIns="40823" rIns="81646" bIns="40823" compatLnSpc="0">
            <a:spAutoFit/>
          </a:bodyPr>
          <a:lstStyle/>
          <a:p>
            <a:pPr hangingPunct="0"/>
            <a:r>
              <a:rPr lang="en-US" sz="1600" i="1" dirty="0">
                <a:latin typeface="Albany AMT" pitchFamily="18"/>
                <a:ea typeface="Albany AMT" pitchFamily="2"/>
                <a:cs typeface="Lucidasans" pitchFamily="2"/>
              </a:rPr>
              <a:t>We thank Jean-Marie </a:t>
            </a:r>
            <a:r>
              <a:rPr lang="en-US" sz="1600" i="1" dirty="0" err="1">
                <a:latin typeface="Albany AMT" pitchFamily="18"/>
                <a:ea typeface="Albany AMT" pitchFamily="2"/>
                <a:cs typeface="Lucidasans" pitchFamily="2"/>
              </a:rPr>
              <a:t>Prospéri</a:t>
            </a:r>
            <a:r>
              <a:rPr lang="en-US" sz="1600" i="1" dirty="0">
                <a:latin typeface="Albany AMT" pitchFamily="18"/>
                <a:ea typeface="Albany AMT" pitchFamily="2"/>
                <a:cs typeface="Lucidasans" pitchFamily="2"/>
              </a:rPr>
              <a:t> (INRA Montpellier, France) for providing seeds of the accessions</a:t>
            </a:r>
          </a:p>
        </p:txBody>
      </p:sp>
      <p:sp>
        <p:nvSpPr>
          <p:cNvPr id="11" name="Footer Placeholder 10">
            <a:extLst>
              <a:ext uri="{FF2B5EF4-FFF2-40B4-BE49-F238E27FC236}">
                <a16:creationId xmlns:a16="http://schemas.microsoft.com/office/drawing/2014/main" id="{945ACF99-9D7D-437A-BB01-26C4F50488BD}"/>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787230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227271" y="58706"/>
            <a:ext cx="8596668" cy="862920"/>
          </a:xfrm>
        </p:spPr>
        <p:txBody>
          <a:bodyPr/>
          <a:lstStyle/>
          <a:p>
            <a:pPr lvl="0"/>
            <a:r>
              <a:rPr lang="en-US" sz="2631" dirty="0"/>
              <a:t>Experimental validation of predicted resistance levels</a:t>
            </a:r>
          </a:p>
        </p:txBody>
      </p:sp>
      <p:pic>
        <p:nvPicPr>
          <p:cNvPr id="3" name="Picture 2"/>
          <p:cNvPicPr>
            <a:picLocks noChangeAspect="1"/>
          </p:cNvPicPr>
          <p:nvPr/>
        </p:nvPicPr>
        <p:blipFill>
          <a:blip r:embed="rId3">
            <a:lum/>
            <a:alphaModFix/>
          </a:blip>
          <a:srcRect/>
          <a:stretch>
            <a:fillRect/>
          </a:stretch>
        </p:blipFill>
        <p:spPr>
          <a:xfrm>
            <a:off x="3670832" y="1153559"/>
            <a:ext cx="5793953" cy="5455609"/>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701832" y="578952"/>
            <a:ext cx="3173514" cy="3008800"/>
          </a:xfrm>
          <a:prstGeom prst="rect">
            <a:avLst/>
          </a:prstGeom>
          <a:noFill/>
          <a:ln w="18360">
            <a:solidFill>
              <a:srgbClr val="000000"/>
            </a:solidFill>
            <a:prstDash val="solid"/>
          </a:ln>
        </p:spPr>
      </p:pic>
      <p:pic>
        <p:nvPicPr>
          <p:cNvPr id="5" name="Picture 4"/>
          <p:cNvPicPr>
            <a:picLocks noChangeAspect="1"/>
          </p:cNvPicPr>
          <p:nvPr/>
        </p:nvPicPr>
        <p:blipFill>
          <a:blip r:embed="rId5">
            <a:lum/>
            <a:alphaModFix/>
          </a:blip>
          <a:srcRect/>
          <a:stretch>
            <a:fillRect/>
          </a:stretch>
        </p:blipFill>
        <p:spPr>
          <a:xfrm>
            <a:off x="9018075" y="3469055"/>
            <a:ext cx="3173925" cy="3008800"/>
          </a:xfrm>
          <a:prstGeom prst="rect">
            <a:avLst/>
          </a:prstGeom>
          <a:noFill/>
          <a:ln w="18360">
            <a:solidFill>
              <a:srgbClr val="000000"/>
            </a:solidFill>
            <a:prstDash val="solid"/>
          </a:ln>
        </p:spPr>
      </p:pic>
      <p:sp>
        <p:nvSpPr>
          <p:cNvPr id="9" name="Rectangle 8"/>
          <p:cNvSpPr/>
          <p:nvPr/>
        </p:nvSpPr>
        <p:spPr>
          <a:xfrm>
            <a:off x="4349907" y="623473"/>
            <a:ext cx="6864638" cy="1631216"/>
          </a:xfrm>
          <a:prstGeom prst="rect">
            <a:avLst/>
          </a:prstGeom>
        </p:spPr>
        <p:txBody>
          <a:bodyPr wrap="square">
            <a:spAutoFit/>
          </a:bodyPr>
          <a:lstStyle/>
          <a:p>
            <a:r>
              <a:rPr lang="en-US" dirty="0"/>
              <a:t>21/29 samples that are predicted to be resistant were resistant</a:t>
            </a:r>
          </a:p>
          <a:p>
            <a:r>
              <a:rPr lang="en-US" dirty="0"/>
              <a:t>24/30 samples predicted to be susceptible were susceptible</a:t>
            </a:r>
          </a:p>
          <a:p>
            <a:r>
              <a:rPr lang="en-US" sz="2800" dirty="0">
                <a:solidFill>
                  <a:srgbClr val="DC2300"/>
                </a:solidFill>
                <a:latin typeface="Albany AMT" pitchFamily="18"/>
                <a:ea typeface="Albany AMT" pitchFamily="2"/>
                <a:cs typeface="Lucidasans" pitchFamily="2"/>
              </a:rPr>
              <a:t>Chi-square </a:t>
            </a:r>
            <a:r>
              <a:rPr lang="en-US" sz="2800" i="1" dirty="0">
                <a:solidFill>
                  <a:srgbClr val="DC2300"/>
                </a:solidFill>
                <a:latin typeface="Albany AMT" pitchFamily="18"/>
                <a:ea typeface="Albany AMT" pitchFamily="2"/>
                <a:cs typeface="Lucidasans" pitchFamily="2"/>
              </a:rPr>
              <a:t>P-value</a:t>
            </a:r>
            <a:r>
              <a:rPr lang="en-US" sz="2800" dirty="0">
                <a:solidFill>
                  <a:srgbClr val="DC2300"/>
                </a:solidFill>
                <a:latin typeface="Albany AMT" pitchFamily="18"/>
                <a:ea typeface="Albany AMT" pitchFamily="2"/>
                <a:cs typeface="Lucidasans" pitchFamily="2"/>
              </a:rPr>
              <a:t> = 1.5.10</a:t>
            </a:r>
            <a:r>
              <a:rPr lang="en-US" sz="2800" baseline="30000" dirty="0">
                <a:solidFill>
                  <a:srgbClr val="DC2300"/>
                </a:solidFill>
                <a:latin typeface="Albany AMT" pitchFamily="18"/>
                <a:ea typeface="Albany AMT" pitchFamily="2"/>
                <a:cs typeface="Lucidasans" pitchFamily="2"/>
              </a:rPr>
              <a:t>-4</a:t>
            </a:r>
          </a:p>
          <a:p>
            <a:endParaRPr lang="en-US" dirty="0"/>
          </a:p>
          <a:p>
            <a:endParaRPr lang="en-US" dirty="0"/>
          </a:p>
        </p:txBody>
      </p:sp>
      <p:pic>
        <p:nvPicPr>
          <p:cNvPr id="11" name="Image 10"/>
          <p:cNvPicPr>
            <a:picLocks noChangeAspect="1"/>
          </p:cNvPicPr>
          <p:nvPr/>
        </p:nvPicPr>
        <p:blipFill rotWithShape="1">
          <a:blip r:embed="rId6"/>
          <a:srcRect t="6977" r="75044" b="52712"/>
          <a:stretch/>
        </p:blipFill>
        <p:spPr>
          <a:xfrm>
            <a:off x="227271" y="3687417"/>
            <a:ext cx="3443561" cy="3267611"/>
          </a:xfrm>
          <a:prstGeom prst="rect">
            <a:avLst/>
          </a:prstGeom>
        </p:spPr>
      </p:pic>
      <p:sp>
        <p:nvSpPr>
          <p:cNvPr id="13" name="TextBox 12"/>
          <p:cNvSpPr txBox="1"/>
          <p:nvPr/>
        </p:nvSpPr>
        <p:spPr>
          <a:xfrm>
            <a:off x="8533900" y="6603718"/>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under revision</a:t>
            </a:r>
          </a:p>
        </p:txBody>
      </p:sp>
      <p:sp>
        <p:nvSpPr>
          <p:cNvPr id="10" name="Footer Placeholder 9">
            <a:extLst>
              <a:ext uri="{FF2B5EF4-FFF2-40B4-BE49-F238E27FC236}">
                <a16:creationId xmlns:a16="http://schemas.microsoft.com/office/drawing/2014/main" id="{CA83346C-954F-484F-9EB9-C012D8656450}"/>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323013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1" y="447261"/>
            <a:ext cx="10912433" cy="6410739"/>
          </a:xfrm>
          <a:prstGeom prst="rect">
            <a:avLst/>
          </a:prstGeom>
        </p:spPr>
      </p:pic>
      <p:sp>
        <p:nvSpPr>
          <p:cNvPr id="2" name="Title 1"/>
          <p:cNvSpPr txBox="1">
            <a:spLocks noGrp="1"/>
          </p:cNvSpPr>
          <p:nvPr>
            <p:ph type="title" idx="4294967295"/>
          </p:nvPr>
        </p:nvSpPr>
        <p:spPr>
          <a:xfrm>
            <a:off x="0" y="0"/>
            <a:ext cx="11179885" cy="1320800"/>
          </a:xfrm>
        </p:spPr>
        <p:txBody>
          <a:bodyPr/>
          <a:lstStyle/>
          <a:p>
            <a:pPr lvl="0"/>
            <a:r>
              <a:rPr lang="en-US" sz="2631" dirty="0"/>
              <a:t>WhoGem models can be significant predictors of quantitative functional traits in plants</a:t>
            </a:r>
          </a:p>
        </p:txBody>
      </p:sp>
      <p:sp>
        <p:nvSpPr>
          <p:cNvPr id="7" name="TextBox 6"/>
          <p:cNvSpPr txBox="1"/>
          <p:nvPr/>
        </p:nvSpPr>
        <p:spPr>
          <a:xfrm>
            <a:off x="8239539" y="3652630"/>
            <a:ext cx="3952461" cy="2062103"/>
          </a:xfrm>
          <a:prstGeom prst="rect">
            <a:avLst/>
          </a:prstGeom>
          <a:noFill/>
        </p:spPr>
        <p:txBody>
          <a:bodyPr wrap="square" rtlCol="0">
            <a:spAutoFit/>
          </a:bodyPr>
          <a:lstStyle/>
          <a:p>
            <a:pPr algn="just"/>
            <a:r>
              <a:rPr lang="en-US" sz="1600" dirty="0"/>
              <a:t>Comparisons of accuracy of prediction for several quantitative traits of adaptive relevance in </a:t>
            </a:r>
            <a:r>
              <a:rPr lang="en-US" sz="1600" i="1" dirty="0"/>
              <a:t>M. truncatula </a:t>
            </a:r>
            <a:r>
              <a:rPr lang="en-US" sz="1600" dirty="0"/>
              <a:t>using 5 Genomic Selection algorithms and our </a:t>
            </a:r>
            <a:r>
              <a:rPr lang="en-US" sz="1600" dirty="0" err="1"/>
              <a:t>WhoGEM</a:t>
            </a:r>
            <a:r>
              <a:rPr lang="en-US" sz="1600" dirty="0"/>
              <a:t> method. </a:t>
            </a:r>
          </a:p>
          <a:p>
            <a:pPr algn="just"/>
            <a:r>
              <a:rPr lang="en-US" sz="1600" dirty="0"/>
              <a:t>Accuracy is computed using 50 runs of five-fold cross-validation for all methods.</a:t>
            </a:r>
          </a:p>
        </p:txBody>
      </p:sp>
      <p:pic>
        <p:nvPicPr>
          <p:cNvPr id="8" name="Image 7"/>
          <p:cNvPicPr>
            <a:picLocks noChangeAspect="1"/>
          </p:cNvPicPr>
          <p:nvPr/>
        </p:nvPicPr>
        <p:blipFill>
          <a:blip r:embed="rId4"/>
          <a:stretch>
            <a:fillRect/>
          </a:stretch>
        </p:blipFill>
        <p:spPr>
          <a:xfrm>
            <a:off x="8534927" y="5966259"/>
            <a:ext cx="2203770" cy="794567"/>
          </a:xfrm>
          <a:prstGeom prst="rect">
            <a:avLst/>
          </a:prstGeom>
        </p:spPr>
      </p:pic>
      <p:sp>
        <p:nvSpPr>
          <p:cNvPr id="10" name="TextBox 12"/>
          <p:cNvSpPr txBox="1"/>
          <p:nvPr/>
        </p:nvSpPr>
        <p:spPr>
          <a:xfrm>
            <a:off x="0" y="6585940"/>
            <a:ext cx="2546713" cy="349773"/>
          </a:xfrm>
          <a:prstGeom prst="rect">
            <a:avLst/>
          </a:prstGeom>
          <a:noFill/>
          <a:ln>
            <a:noFill/>
          </a:ln>
        </p:spPr>
        <p:txBody>
          <a:bodyPr vert="horz" wrap="none" lIns="81646" tIns="40823" rIns="81646" bIns="40823" compatLnSpc="0"/>
          <a:lstStyle/>
          <a:p>
            <a:pPr marL="292300" indent="-292300">
              <a:lnSpc>
                <a:spcPct val="90000"/>
              </a:lnSpc>
              <a:spcBef>
                <a:spcPts val="363"/>
              </a:spcBef>
              <a:tabLst>
                <a:tab pos="292300" algn="l"/>
                <a:tab pos="698253" algn="l"/>
                <a:tab pos="1105840" algn="l"/>
                <a:tab pos="1513427" algn="l"/>
                <a:tab pos="1921014" algn="l"/>
                <a:tab pos="2328601" algn="l"/>
                <a:tab pos="2736188" algn="l"/>
                <a:tab pos="3143774" algn="l"/>
                <a:tab pos="3551361" algn="l"/>
                <a:tab pos="3958947" algn="l"/>
                <a:tab pos="4366535" algn="l"/>
                <a:tab pos="4774122" algn="l"/>
                <a:tab pos="5181709" algn="l"/>
                <a:tab pos="5588969" algn="l"/>
                <a:tab pos="5996555" algn="l"/>
                <a:tab pos="6404143" algn="l"/>
                <a:tab pos="6811728" algn="l"/>
                <a:tab pos="7219316" algn="l"/>
                <a:tab pos="7626902" algn="l"/>
                <a:tab pos="8034490" algn="l"/>
                <a:tab pos="8442077" algn="l"/>
                <a:tab pos="8558670" algn="l"/>
                <a:tab pos="8966257" algn="l"/>
                <a:tab pos="9373844" algn="l"/>
                <a:tab pos="9781430" algn="l"/>
              </a:tabLst>
            </a:pPr>
            <a:r>
              <a:rPr lang="en-GB" sz="1400" dirty="0">
                <a:solidFill>
                  <a:srgbClr val="333366"/>
                </a:solidFill>
                <a:latin typeface="Calibri" panose="020F0502020204030204" pitchFamily="34" charset="0"/>
                <a:ea typeface="Lucida Sans Unicode" pitchFamily="2"/>
                <a:cs typeface="Lucida Sans Unicode" pitchFamily="2"/>
              </a:rPr>
              <a:t>Gentzbittel et al., Genome biol. , 2019</a:t>
            </a:r>
          </a:p>
        </p:txBody>
      </p:sp>
      <p:sp>
        <p:nvSpPr>
          <p:cNvPr id="5" name="Footer Placeholder 4"/>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396443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missing?</a:t>
            </a:r>
          </a:p>
        </p:txBody>
      </p:sp>
      <p:sp>
        <p:nvSpPr>
          <p:cNvPr id="3" name="Content Placeholder 2"/>
          <p:cNvSpPr>
            <a:spLocks noGrp="1"/>
          </p:cNvSpPr>
          <p:nvPr>
            <p:ph idx="1"/>
          </p:nvPr>
        </p:nvSpPr>
        <p:spPr>
          <a:xfrm>
            <a:off x="677333" y="1463040"/>
            <a:ext cx="10012833" cy="4348133"/>
          </a:xfrm>
        </p:spPr>
        <p:txBody>
          <a:bodyPr>
            <a:normAutofit/>
          </a:bodyPr>
          <a:lstStyle/>
          <a:p>
            <a:pPr marL="0" indent="0">
              <a:buNone/>
            </a:pPr>
            <a:r>
              <a:rPr lang="en-US" sz="2800" dirty="0"/>
              <a:t>Distance between two points should not be just geometric distance. Add:</a:t>
            </a:r>
          </a:p>
          <a:p>
            <a:pPr>
              <a:buFont typeface="+mj-lt"/>
              <a:buAutoNum type="arabicPeriod"/>
            </a:pPr>
            <a:r>
              <a:rPr lang="en-US" sz="2800" dirty="0"/>
              <a:t>Mode of propagation (e.g. Medicago seeds stick to goats)</a:t>
            </a:r>
          </a:p>
          <a:p>
            <a:pPr>
              <a:buFont typeface="+mj-lt"/>
              <a:buAutoNum type="arabicPeriod"/>
            </a:pPr>
            <a:r>
              <a:rPr lang="en-US" sz="2800" dirty="0"/>
              <a:t>Soil</a:t>
            </a:r>
          </a:p>
          <a:p>
            <a:pPr>
              <a:buFont typeface="+mj-lt"/>
              <a:buAutoNum type="arabicPeriod"/>
            </a:pPr>
            <a:r>
              <a:rPr lang="en-US" sz="2800" dirty="0"/>
              <a:t>Climate</a:t>
            </a:r>
          </a:p>
          <a:p>
            <a:pPr>
              <a:buFont typeface="+mj-lt"/>
              <a:buAutoNum type="arabicPeriod"/>
            </a:pPr>
            <a:r>
              <a:rPr lang="en-US" sz="2800" dirty="0"/>
              <a:t>Geography</a:t>
            </a:r>
          </a:p>
        </p:txBody>
      </p:sp>
      <p:pic>
        <p:nvPicPr>
          <p:cNvPr id="14338" name="Picture 2" descr="Image result for distance on the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3333633"/>
            <a:ext cx="5124450" cy="305054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distance on the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3939" y="3333633"/>
            <a:ext cx="3994265" cy="305054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685340"/>
            <a:ext cx="3298364" cy="218516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6194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0"/>
                                  </p:stCondLst>
                                  <p:childTnLst>
                                    <p:set>
                                      <p:cBhvr>
                                        <p:cTn id="11" dur="1" fill="hold">
                                          <p:stCondLst>
                                            <p:cond delay="0"/>
                                          </p:stCondLst>
                                        </p:cTn>
                                        <p:tgtEl>
                                          <p:spTgt spid="14344"/>
                                        </p:tgtEl>
                                        <p:attrNameLst>
                                          <p:attrName>style.visibility</p:attrName>
                                        </p:attrNameLst>
                                      </p:cBhvr>
                                      <p:to>
                                        <p:strVal val="visible"/>
                                      </p:to>
                                    </p:set>
                                    <p:animEffect transition="in" filter="barn(inVertical)">
                                      <p:cBhvr>
                                        <p:cTn id="12" dur="500"/>
                                        <p:tgtEl>
                                          <p:spTgt spid="143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16" presetClass="entr" presetSubtype="21" fill="hold" nodeType="withEffect">
                                  <p:stCondLst>
                                    <p:cond delay="0"/>
                                  </p:stCondLst>
                                  <p:childTnLst>
                                    <p:set>
                                      <p:cBhvr>
                                        <p:cTn id="26" dur="1" fill="hold">
                                          <p:stCondLst>
                                            <p:cond delay="0"/>
                                          </p:stCondLst>
                                        </p:cTn>
                                        <p:tgtEl>
                                          <p:spTgt spid="14340"/>
                                        </p:tgtEl>
                                        <p:attrNameLst>
                                          <p:attrName>style.visibility</p:attrName>
                                        </p:attrNameLst>
                                      </p:cBhvr>
                                      <p:to>
                                        <p:strVal val="visible"/>
                                      </p:to>
                                    </p:set>
                                    <p:animEffect transition="in" filter="barn(inVertical)">
                                      <p:cBhvr>
                                        <p:cTn id="27" dur="500"/>
                                        <p:tgtEl>
                                          <p:spTgt spid="14340"/>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16" presetClass="entr" presetSubtype="21" fill="hold" nodeType="withEffect">
                                  <p:stCondLst>
                                    <p:cond delay="0"/>
                                  </p:stCondLst>
                                  <p:childTnLst>
                                    <p:set>
                                      <p:cBhvr>
                                        <p:cTn id="36" dur="1" fill="hold">
                                          <p:stCondLst>
                                            <p:cond delay="0"/>
                                          </p:stCondLst>
                                        </p:cTn>
                                        <p:tgtEl>
                                          <p:spTgt spid="14338"/>
                                        </p:tgtEl>
                                        <p:attrNameLst>
                                          <p:attrName>style.visibility</p:attrName>
                                        </p:attrNameLst>
                                      </p:cBhvr>
                                      <p:to>
                                        <p:strVal val="visible"/>
                                      </p:to>
                                    </p:set>
                                    <p:animEffect transition="in" filter="barn(inVertical)">
                                      <p:cBhvr>
                                        <p:cTn id="37"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59700090"/>
              </p:ext>
            </p:extLst>
          </p:nvPr>
        </p:nvGraphicFramePr>
        <p:xfrm>
          <a:off x="638576" y="0"/>
          <a:ext cx="8570518" cy="6798282"/>
        </p:xfrm>
        <a:graphic>
          <a:graphicData uri="http://schemas.openxmlformats.org/drawingml/2006/table">
            <a:tbl>
              <a:tblPr>
                <a:tableStyleId>{21E4AEA4-8DFA-4A89-87EB-49C32662AFE0}</a:tableStyleId>
              </a:tblPr>
              <a:tblGrid>
                <a:gridCol w="534388">
                  <a:extLst>
                    <a:ext uri="{9D8B030D-6E8A-4147-A177-3AD203B41FA5}">
                      <a16:colId xmlns:a16="http://schemas.microsoft.com/office/drawing/2014/main" val="3726432682"/>
                    </a:ext>
                  </a:extLst>
                </a:gridCol>
                <a:gridCol w="1199409">
                  <a:extLst>
                    <a:ext uri="{9D8B030D-6E8A-4147-A177-3AD203B41FA5}">
                      <a16:colId xmlns:a16="http://schemas.microsoft.com/office/drawing/2014/main" val="3901710959"/>
                    </a:ext>
                  </a:extLst>
                </a:gridCol>
                <a:gridCol w="1187533">
                  <a:extLst>
                    <a:ext uri="{9D8B030D-6E8A-4147-A177-3AD203B41FA5}">
                      <a16:colId xmlns:a16="http://schemas.microsoft.com/office/drawing/2014/main" val="4121211742"/>
                    </a:ext>
                  </a:extLst>
                </a:gridCol>
                <a:gridCol w="2766950">
                  <a:extLst>
                    <a:ext uri="{9D8B030D-6E8A-4147-A177-3AD203B41FA5}">
                      <a16:colId xmlns:a16="http://schemas.microsoft.com/office/drawing/2014/main" val="1168045692"/>
                    </a:ext>
                  </a:extLst>
                </a:gridCol>
                <a:gridCol w="2882238">
                  <a:extLst>
                    <a:ext uri="{9D8B030D-6E8A-4147-A177-3AD203B41FA5}">
                      <a16:colId xmlns:a16="http://schemas.microsoft.com/office/drawing/2014/main" val="3302668688"/>
                    </a:ext>
                  </a:extLst>
                </a:gridCol>
              </a:tblGrid>
              <a:tr h="585299">
                <a:tc>
                  <a:txBody>
                    <a:bodyPr/>
                    <a:lstStyle/>
                    <a:p>
                      <a:pPr algn="l" fontAlgn="b"/>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MAX</a:t>
                      </a:r>
                      <a:r>
                        <a:rPr lang="en-US" sz="2000" b="1" u="none" strike="noStrike" baseline="0" dirty="0">
                          <a:effectLst/>
                        </a:rPr>
                        <a:t> </a:t>
                      </a:r>
                      <a:r>
                        <a:rPr lang="en-US" sz="2000" b="1" u="none" strike="noStrike" dirty="0">
                          <a:effectLst/>
                        </a:rPr>
                        <a:t>correlation</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MIN</a:t>
                      </a:r>
                      <a:r>
                        <a:rPr lang="en-US" sz="2000" b="1" u="none" strike="noStrike" baseline="0" dirty="0">
                          <a:effectLst/>
                        </a:rPr>
                        <a:t> </a:t>
                      </a:r>
                      <a:r>
                        <a:rPr lang="en-US" sz="2000" b="1" u="none" strike="noStrike" dirty="0">
                          <a:effectLst/>
                        </a:rPr>
                        <a:t>correlation</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 Positively</a:t>
                      </a:r>
                      <a:r>
                        <a:rPr lang="en-US" sz="2000" b="1" u="none" strike="noStrike" baseline="0" dirty="0">
                          <a:effectLst/>
                        </a:rPr>
                        <a:t> correlated with</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rPr>
                        <a:t>Negatively</a:t>
                      </a:r>
                      <a:r>
                        <a:rPr lang="en-US" sz="2000" b="1" u="none" strike="noStrike" baseline="0" dirty="0">
                          <a:effectLst/>
                        </a:rPr>
                        <a:t> correlated with</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844762"/>
                  </a:ext>
                </a:extLst>
              </a:tr>
              <a:tr h="878590">
                <a:tc>
                  <a:txBody>
                    <a:bodyPr/>
                    <a:lstStyle/>
                    <a:p>
                      <a:pPr algn="l" fontAlgn="b"/>
                      <a:r>
                        <a:rPr lang="en-US" sz="2000" b="1" u="none" strike="noStrike" dirty="0">
                          <a:effectLst/>
                        </a:rPr>
                        <a:t>K1</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0.42</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-0.31</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err="1">
                          <a:effectLst/>
                        </a:rPr>
                        <a:t>Isothermality</a:t>
                      </a:r>
                      <a:r>
                        <a:rPr lang="en-US" sz="2000" u="none" strike="noStrike" dirty="0">
                          <a:effectLst/>
                        </a:rPr>
                        <a:t> </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of Wettest Quarter</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173624"/>
                  </a:ext>
                </a:extLst>
              </a:tr>
              <a:tr h="950174">
                <a:tc>
                  <a:txBody>
                    <a:bodyPr/>
                    <a:lstStyle/>
                    <a:p>
                      <a:pPr algn="l" fontAlgn="b"/>
                      <a:r>
                        <a:rPr lang="en-US" sz="2000" b="1" u="none" strike="noStrike" dirty="0">
                          <a:effectLst/>
                        </a:rPr>
                        <a:t>K2</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0.42</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-0.46</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Precipitation in February</a:t>
                      </a:r>
                    </a:p>
                    <a:p>
                      <a:pPr algn="ctr" fontAlgn="b"/>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Mean Diurnal Range (Mean of monthly (max temp - min temp)) </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206901"/>
                  </a:ext>
                </a:extLst>
              </a:tr>
              <a:tr h="319624">
                <a:tc>
                  <a:txBody>
                    <a:bodyPr/>
                    <a:lstStyle/>
                    <a:p>
                      <a:pPr algn="l" fontAlgn="b"/>
                      <a:r>
                        <a:rPr lang="en-US" sz="2000" b="1" u="none" strike="noStrike" dirty="0">
                          <a:effectLst/>
                        </a:rPr>
                        <a:t>K3</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0.40</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-0.25</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Precipitation in August</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in March</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994360"/>
                  </a:ext>
                </a:extLst>
              </a:tr>
              <a:tr h="634900">
                <a:tc>
                  <a:txBody>
                    <a:bodyPr/>
                    <a:lstStyle/>
                    <a:p>
                      <a:pPr algn="l" fontAlgn="b"/>
                      <a:r>
                        <a:rPr lang="en-US" sz="2000" b="1" u="none" strike="noStrike" dirty="0">
                          <a:effectLst/>
                        </a:rPr>
                        <a:t>K4</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0.67</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-0.40</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in May</a:t>
                      </a:r>
                      <a:r>
                        <a:rPr lang="en-US" sz="2000" u="none" strike="noStrike" baseline="0" dirty="0">
                          <a:effectLst/>
                        </a:rPr>
                        <a:t> / </a:t>
                      </a:r>
                      <a:r>
                        <a:rPr lang="en-US" sz="2000" u="none" strike="noStrike" dirty="0">
                          <a:effectLst/>
                        </a:rPr>
                        <a:t>June </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Min. temperature in November</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886860"/>
                  </a:ext>
                </a:extLst>
              </a:tr>
              <a:tr h="319624">
                <a:tc>
                  <a:txBody>
                    <a:bodyPr/>
                    <a:lstStyle/>
                    <a:p>
                      <a:pPr algn="l" fontAlgn="b"/>
                      <a:r>
                        <a:rPr lang="en-US" sz="2000" b="1" u="none" strike="noStrike" dirty="0">
                          <a:effectLst/>
                        </a:rPr>
                        <a:t>K5</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0.34</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-0.31</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Temperature Annual Range</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2000" u="none" strike="noStrike" dirty="0">
                          <a:effectLst/>
                        </a:rPr>
                        <a:t> Precipitation in March</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864868"/>
                  </a:ext>
                </a:extLst>
              </a:tr>
              <a:tr h="585299">
                <a:tc>
                  <a:txBody>
                    <a:bodyPr/>
                    <a:lstStyle/>
                    <a:p>
                      <a:pPr algn="l" fontAlgn="b"/>
                      <a:r>
                        <a:rPr lang="en-US" sz="2000" b="1" u="none" strike="noStrike" dirty="0">
                          <a:effectLst/>
                        </a:rPr>
                        <a:t>K6</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0.74</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-0.31</a:t>
                      </a:r>
                      <a:endParaRPr lang="en-US" sz="2000" b="0"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Latitude</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of Wettest Quarter</a:t>
                      </a: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343302"/>
                  </a:ext>
                </a:extLst>
              </a:tr>
              <a:tr h="689665">
                <a:tc>
                  <a:txBody>
                    <a:bodyPr/>
                    <a:lstStyle/>
                    <a:p>
                      <a:pPr algn="l" fontAlgn="b"/>
                      <a:r>
                        <a:rPr lang="en-US" sz="2000" b="1" u="none" strike="noStrike" dirty="0">
                          <a:effectLst/>
                        </a:rPr>
                        <a:t>K7</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0.59</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-0.51</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Temperature Seasonality/Max Temperature in July</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err="1">
                          <a:effectLst/>
                        </a:rPr>
                        <a:t>Isothermality</a:t>
                      </a:r>
                      <a:r>
                        <a:rPr lang="en-US" sz="2000" u="none" strike="noStrike" dirty="0">
                          <a:effectLst/>
                        </a:rPr>
                        <a:t> </a:t>
                      </a:r>
                      <a:endParaRPr lang="en-US" sz="2000" b="0" i="0" u="none" strike="noStrike" dirty="0">
                        <a:solidFill>
                          <a:srgbClr val="3B3B3B"/>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977833"/>
                  </a:ext>
                </a:extLst>
              </a:tr>
              <a:tr h="950174">
                <a:tc>
                  <a:txBody>
                    <a:bodyPr/>
                    <a:lstStyle/>
                    <a:p>
                      <a:pPr algn="l" fontAlgn="b"/>
                      <a:r>
                        <a:rPr lang="en-US" sz="2000" b="1" u="none" strike="noStrike" dirty="0">
                          <a:effectLst/>
                        </a:rPr>
                        <a:t>K8</a:t>
                      </a:r>
                      <a:endParaRPr lang="en-US" sz="2000" b="1"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0.63</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u="none" strike="noStrike" dirty="0">
                          <a:effectLst/>
                        </a:rPr>
                        <a:t>-0.59</a:t>
                      </a:r>
                      <a:endParaRPr lang="en-US" sz="2000" b="1" i="0" u="none" strike="noStrike" dirty="0">
                        <a:solidFill>
                          <a:schemeClr val="tx1"/>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Precipitation in December/ January / Coldest Quarter</a:t>
                      </a:r>
                      <a:endParaRPr lang="en-US" sz="2000" b="0" i="0" u="none" strike="noStrike" dirty="0">
                        <a:solidFill>
                          <a:schemeClr val="tx1"/>
                        </a:solidFill>
                        <a:effectLst/>
                        <a:latin typeface="Georgia" panose="02040502050405020303" pitchFamily="18"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rPr>
                        <a:t>Longitude</a:t>
                      </a:r>
                      <a:endParaRPr lang="en-US" sz="2000" b="0" i="0" u="none" strike="noStrike" dirty="0">
                        <a:solidFill>
                          <a:srgbClr val="000000"/>
                        </a:solidFill>
                        <a:effectLst/>
                        <a:latin typeface="Calibri" panose="020F0502020204030204" pitchFamily="34" charset="0"/>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3904016"/>
                  </a:ext>
                </a:extLst>
              </a:tr>
            </a:tbl>
          </a:graphicData>
        </a:graphic>
      </p:graphicFrame>
      <p:sp>
        <p:nvSpPr>
          <p:cNvPr id="6" name="Footer Placeholder 5">
            <a:extLst>
              <a:ext uri="{FF2B5EF4-FFF2-40B4-BE49-F238E27FC236}">
                <a16:creationId xmlns:a16="http://schemas.microsoft.com/office/drawing/2014/main" id="{5B76C028-974B-4482-AC79-36058793D489}"/>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2844916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4812890" y="4232787"/>
            <a:ext cx="0" cy="6931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2927530887"/>
              </p:ext>
            </p:extLst>
          </p:nvPr>
        </p:nvGraphicFramePr>
        <p:xfrm>
          <a:off x="0" y="173173"/>
          <a:ext cx="8570518" cy="6684827"/>
        </p:xfrm>
        <a:graphic>
          <a:graphicData uri="http://schemas.openxmlformats.org/drawingml/2006/table">
            <a:tbl>
              <a:tblPr>
                <a:tableStyleId>{21E4AEA4-8DFA-4A89-87EB-49C32662AFE0}</a:tableStyleId>
              </a:tblPr>
              <a:tblGrid>
                <a:gridCol w="534388">
                  <a:extLst>
                    <a:ext uri="{9D8B030D-6E8A-4147-A177-3AD203B41FA5}">
                      <a16:colId xmlns:a16="http://schemas.microsoft.com/office/drawing/2014/main" val="3726432682"/>
                    </a:ext>
                  </a:extLst>
                </a:gridCol>
                <a:gridCol w="1199409">
                  <a:extLst>
                    <a:ext uri="{9D8B030D-6E8A-4147-A177-3AD203B41FA5}">
                      <a16:colId xmlns:a16="http://schemas.microsoft.com/office/drawing/2014/main" val="3901710959"/>
                    </a:ext>
                  </a:extLst>
                </a:gridCol>
                <a:gridCol w="1187533">
                  <a:extLst>
                    <a:ext uri="{9D8B030D-6E8A-4147-A177-3AD203B41FA5}">
                      <a16:colId xmlns:a16="http://schemas.microsoft.com/office/drawing/2014/main" val="4121211742"/>
                    </a:ext>
                  </a:extLst>
                </a:gridCol>
                <a:gridCol w="2766950">
                  <a:extLst>
                    <a:ext uri="{9D8B030D-6E8A-4147-A177-3AD203B41FA5}">
                      <a16:colId xmlns:a16="http://schemas.microsoft.com/office/drawing/2014/main" val="1168045692"/>
                    </a:ext>
                  </a:extLst>
                </a:gridCol>
                <a:gridCol w="2882238">
                  <a:extLst>
                    <a:ext uri="{9D8B030D-6E8A-4147-A177-3AD203B41FA5}">
                      <a16:colId xmlns:a16="http://schemas.microsoft.com/office/drawing/2014/main" val="3302668688"/>
                    </a:ext>
                  </a:extLst>
                </a:gridCol>
              </a:tblGrid>
              <a:tr h="871231">
                <a:tc>
                  <a:txBody>
                    <a:bodyPr/>
                    <a:lstStyle/>
                    <a:p>
                      <a:pPr algn="l" fontAlgn="b"/>
                      <a:endParaRPr lang="en-US" sz="2000" b="0"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MAX</a:t>
                      </a:r>
                      <a:r>
                        <a:rPr lang="en-US" sz="2000" b="1" u="none" strike="noStrike" baseline="0" dirty="0">
                          <a:effectLst/>
                          <a:latin typeface="+mn-lt"/>
                        </a:rPr>
                        <a:t> </a:t>
                      </a:r>
                      <a:r>
                        <a:rPr lang="en-US" sz="2000" b="1" u="none" strike="noStrike" dirty="0">
                          <a:effectLst/>
                          <a:latin typeface="+mn-lt"/>
                        </a:rPr>
                        <a:t>correlation</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MIN</a:t>
                      </a:r>
                      <a:r>
                        <a:rPr lang="en-US" sz="2000" b="1" u="none" strike="noStrike" baseline="0" dirty="0">
                          <a:effectLst/>
                          <a:latin typeface="+mn-lt"/>
                        </a:rPr>
                        <a:t> </a:t>
                      </a:r>
                      <a:r>
                        <a:rPr lang="en-US" sz="2000" b="1" u="none" strike="noStrike" dirty="0">
                          <a:effectLst/>
                          <a:latin typeface="+mn-lt"/>
                        </a:rPr>
                        <a:t>correlation</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 Positively</a:t>
                      </a:r>
                      <a:r>
                        <a:rPr lang="en-US" sz="2000" b="1" u="none" strike="noStrike" baseline="0" dirty="0">
                          <a:effectLst/>
                          <a:latin typeface="+mn-lt"/>
                        </a:rPr>
                        <a:t> correlated with</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mn-lt"/>
                        </a:rPr>
                        <a:t>Negatively</a:t>
                      </a:r>
                      <a:r>
                        <a:rPr lang="en-US" sz="2000" b="1" u="none" strike="noStrike" baseline="0" dirty="0">
                          <a:effectLst/>
                          <a:latin typeface="+mn-lt"/>
                        </a:rPr>
                        <a:t> correlated with</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2844762"/>
                  </a:ext>
                </a:extLst>
              </a:tr>
              <a:tr h="833280">
                <a:tc>
                  <a:txBody>
                    <a:bodyPr/>
                    <a:lstStyle/>
                    <a:p>
                      <a:pPr algn="ctr" fontAlgn="b"/>
                      <a:r>
                        <a:rPr lang="en-US" sz="2000" b="1" u="none" strike="noStrike" dirty="0">
                          <a:effectLst/>
                          <a:latin typeface="+mn-lt"/>
                        </a:rPr>
                        <a:t>K1</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               0.16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-0.10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material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limiting use factor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173624"/>
                  </a:ext>
                </a:extLst>
              </a:tr>
              <a:tr h="901172">
                <a:tc>
                  <a:txBody>
                    <a:bodyPr/>
                    <a:lstStyle/>
                    <a:p>
                      <a:pPr algn="ctr" fontAlgn="b"/>
                      <a:r>
                        <a:rPr lang="en-US" sz="2000" b="1" u="none" strike="noStrike" dirty="0">
                          <a:effectLst/>
                          <a:latin typeface="+mn-lt"/>
                        </a:rPr>
                        <a:t>K2</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               0.32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Usage/Slope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texture, grain size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206901"/>
                  </a:ext>
                </a:extLst>
              </a:tr>
              <a:tr h="587196">
                <a:tc>
                  <a:txBody>
                    <a:bodyPr/>
                    <a:lstStyle/>
                    <a:p>
                      <a:pPr algn="ctr" fontAlgn="b"/>
                      <a:r>
                        <a:rPr lang="en-US" sz="2000" b="1" u="none" strike="noStrike" dirty="0">
                          <a:effectLst/>
                          <a:latin typeface="+mn-lt"/>
                        </a:rPr>
                        <a:t>K3</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limiting use factor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erodibility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994360"/>
                  </a:ext>
                </a:extLst>
              </a:tr>
              <a:tr h="602157">
                <a:tc>
                  <a:txBody>
                    <a:bodyPr/>
                    <a:lstStyle/>
                    <a:p>
                      <a:pPr algn="ctr" fontAlgn="b"/>
                      <a:r>
                        <a:rPr lang="en-US" sz="2000" b="1" u="none" strike="noStrike" dirty="0">
                          <a:effectLst/>
                          <a:latin typeface="+mn-lt"/>
                        </a:rPr>
                        <a:t>K4</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0.27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soil crusting texture factor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4886860"/>
                  </a:ext>
                </a:extLst>
              </a:tr>
              <a:tr h="587196">
                <a:tc>
                  <a:txBody>
                    <a:bodyPr/>
                    <a:lstStyle/>
                    <a:p>
                      <a:pPr algn="ctr" fontAlgn="b"/>
                      <a:r>
                        <a:rPr lang="en-US" sz="2000" b="1" u="none" strike="noStrike" dirty="0">
                          <a:effectLst/>
                          <a:latin typeface="+mn-lt"/>
                        </a:rPr>
                        <a:t>K5</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0.15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root obstacle depth</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erodibility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864868"/>
                  </a:ext>
                </a:extLst>
              </a:tr>
              <a:tr h="587196">
                <a:tc>
                  <a:txBody>
                    <a:bodyPr/>
                    <a:lstStyle/>
                    <a:p>
                      <a:pPr algn="ctr" fontAlgn="b"/>
                      <a:r>
                        <a:rPr lang="en-US" sz="2000" b="1" u="none" strike="noStrike" dirty="0">
                          <a:effectLst/>
                          <a:latin typeface="+mn-lt"/>
                        </a:rPr>
                        <a:t>K6</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0.28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-0.52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material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mn-lt"/>
                        </a:rPr>
                        <a:t>subsurface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343302"/>
                  </a:ext>
                </a:extLst>
              </a:tr>
              <a:tr h="654098">
                <a:tc>
                  <a:txBody>
                    <a:bodyPr/>
                    <a:lstStyle/>
                    <a:p>
                      <a:pPr algn="ctr" fontAlgn="b"/>
                      <a:r>
                        <a:rPr lang="en-US" sz="2000" b="1" u="none" strike="noStrike" dirty="0">
                          <a:effectLst/>
                          <a:latin typeface="+mn-lt"/>
                        </a:rPr>
                        <a:t>K7</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               0.46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-0.21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Crusting</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3977833"/>
                  </a:ext>
                </a:extLst>
              </a:tr>
              <a:tr h="901172">
                <a:tc>
                  <a:txBody>
                    <a:bodyPr/>
                    <a:lstStyle/>
                    <a:p>
                      <a:pPr algn="ctr" fontAlgn="b"/>
                      <a:r>
                        <a:rPr lang="en-US" sz="2000" b="1" u="none" strike="noStrike" dirty="0">
                          <a:effectLst/>
                          <a:latin typeface="+mn-lt"/>
                        </a:rPr>
                        <a:t>K8</a:t>
                      </a:r>
                      <a:endParaRPr lang="en-US" sz="2000" b="1" i="0" u="none" strike="noStrike" dirty="0">
                        <a:solidFill>
                          <a:srgbClr val="000000"/>
                        </a:solidFill>
                        <a:effectLst/>
                        <a:latin typeface="+mn-lt"/>
                      </a:endParaRPr>
                    </a:p>
                  </a:txBody>
                  <a:tcPr marL="4205" marR="4205" marT="420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               0.56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-0.27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mn-lt"/>
                        </a:rPr>
                        <a:t>Texture</a:t>
                      </a:r>
                      <a:endParaRPr lang="en-US" sz="2000" b="0" i="0" u="none" strike="noStrike" dirty="0">
                        <a:solidFill>
                          <a:srgbClr val="000000"/>
                        </a:solidFill>
                        <a:effectLst/>
                        <a:latin typeface="+mn-lt"/>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mn-lt"/>
                        </a:rPr>
                        <a:t>slope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3904016"/>
                  </a:ext>
                </a:extLst>
              </a:tr>
            </a:tbl>
          </a:graphicData>
        </a:graphic>
      </p:graphicFrame>
      <p:pic>
        <p:nvPicPr>
          <p:cNvPr id="4" name="Picture 3"/>
          <p:cNvPicPr>
            <a:picLocks noChangeAspect="1"/>
          </p:cNvPicPr>
          <p:nvPr/>
        </p:nvPicPr>
        <p:blipFill>
          <a:blip r:embed="rId2"/>
          <a:stretch>
            <a:fillRect/>
          </a:stretch>
        </p:blipFill>
        <p:spPr>
          <a:xfrm>
            <a:off x="7229853" y="3185165"/>
            <a:ext cx="4791855" cy="1887454"/>
          </a:xfrm>
          <a:prstGeom prst="rect">
            <a:avLst/>
          </a:prstGeom>
        </p:spPr>
      </p:pic>
      <p:sp>
        <p:nvSpPr>
          <p:cNvPr id="8" name="Footer Placeholder 7">
            <a:extLst>
              <a:ext uri="{FF2B5EF4-FFF2-40B4-BE49-F238E27FC236}">
                <a16:creationId xmlns:a16="http://schemas.microsoft.com/office/drawing/2014/main" id="{AF6FC1C4-2DA0-4604-864D-0A978D881FB6}"/>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633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FD41-BEDD-4B7B-8BDF-6558017AC764}"/>
              </a:ext>
            </a:extLst>
          </p:cNvPr>
          <p:cNvSpPr>
            <a:spLocks noGrp="1"/>
          </p:cNvSpPr>
          <p:nvPr>
            <p:ph type="title"/>
          </p:nvPr>
        </p:nvSpPr>
        <p:spPr>
          <a:xfrm>
            <a:off x="401562" y="-14514"/>
            <a:ext cx="8596668" cy="870857"/>
          </a:xfrm>
        </p:spPr>
        <p:txBody>
          <a:bodyPr/>
          <a:lstStyle/>
          <a:p>
            <a:r>
              <a:rPr lang="en-US" dirty="0"/>
              <a:t>Step 2. Read phenotype data into R</a:t>
            </a:r>
          </a:p>
        </p:txBody>
      </p:sp>
      <p:sp>
        <p:nvSpPr>
          <p:cNvPr id="3" name="Content Placeholder 2">
            <a:extLst>
              <a:ext uri="{FF2B5EF4-FFF2-40B4-BE49-F238E27FC236}">
                <a16:creationId xmlns:a16="http://schemas.microsoft.com/office/drawing/2014/main" id="{B7156BEF-63A4-4C6D-8A4B-CBD47875AAFF}"/>
              </a:ext>
            </a:extLst>
          </p:cNvPr>
          <p:cNvSpPr>
            <a:spLocks noGrp="1"/>
          </p:cNvSpPr>
          <p:nvPr>
            <p:ph idx="1"/>
          </p:nvPr>
        </p:nvSpPr>
        <p:spPr>
          <a:xfrm>
            <a:off x="203200" y="609600"/>
            <a:ext cx="11814629" cy="6003925"/>
          </a:xfrm>
        </p:spPr>
        <p:txBody>
          <a:bodyPr>
            <a:normAutofit lnSpcReduction="10000"/>
          </a:bodyPr>
          <a:lstStyle/>
          <a:p>
            <a:pPr marL="0" indent="0">
              <a:buNone/>
            </a:pPr>
            <a:r>
              <a:rPr lang="en-US" dirty="0">
                <a:solidFill>
                  <a:srgbClr val="FF0000"/>
                </a:solidFill>
              </a:rPr>
              <a:t>##read phenotype</a:t>
            </a:r>
          </a:p>
          <a:p>
            <a:pPr marL="0" indent="0">
              <a:buNone/>
            </a:pPr>
            <a:r>
              <a:rPr lang="en-US" dirty="0" err="1"/>
              <a:t>rice.pheno</a:t>
            </a:r>
            <a:r>
              <a:rPr lang="en-US" dirty="0"/>
              <a:t> &lt;- </a:t>
            </a:r>
            <a:r>
              <a:rPr lang="en-US" dirty="0" err="1"/>
              <a:t>read.table</a:t>
            </a:r>
            <a:r>
              <a:rPr lang="en-US" dirty="0"/>
              <a:t>("sativas413.pheno", </a:t>
            </a:r>
          </a:p>
          <a:p>
            <a:pPr marL="0" indent="0">
              <a:buNone/>
            </a:pPr>
            <a:r>
              <a:rPr lang="en-US" dirty="0"/>
              <a:t>                         header = TRUE, </a:t>
            </a:r>
            <a:r>
              <a:rPr lang="en-US" dirty="0" err="1"/>
              <a:t>stringsAsFactors</a:t>
            </a:r>
            <a:r>
              <a:rPr lang="en-US" dirty="0"/>
              <a:t> = FALSE, </a:t>
            </a:r>
            <a:r>
              <a:rPr lang="en-US" dirty="0" err="1"/>
              <a:t>sep</a:t>
            </a:r>
            <a:r>
              <a:rPr lang="en-US" dirty="0"/>
              <a:t> = "\t")</a:t>
            </a:r>
          </a:p>
          <a:p>
            <a:pPr marL="0" indent="0">
              <a:buNone/>
            </a:pPr>
            <a:r>
              <a:rPr lang="en-US" dirty="0">
                <a:solidFill>
                  <a:srgbClr val="FF0000"/>
                </a:solidFill>
              </a:rPr>
              <a:t># See first few columns and rows of the data</a:t>
            </a:r>
          </a:p>
          <a:p>
            <a:pPr marL="0" indent="0">
              <a:buNone/>
            </a:pPr>
            <a:r>
              <a:rPr lang="en-US" dirty="0" err="1"/>
              <a:t>rice.pheno</a:t>
            </a:r>
            <a:r>
              <a:rPr lang="en-US" dirty="0"/>
              <a:t>[1:5, 1:5]</a:t>
            </a:r>
          </a:p>
          <a:p>
            <a:pPr marL="0" indent="0">
              <a:buNone/>
            </a:pPr>
            <a:r>
              <a:rPr lang="en-US" dirty="0"/>
              <a:t>dim(</a:t>
            </a:r>
            <a:r>
              <a:rPr lang="en-US" dirty="0" err="1"/>
              <a:t>rice.pheno</a:t>
            </a:r>
            <a:r>
              <a:rPr lang="en-US" dirty="0"/>
              <a:t>)</a:t>
            </a:r>
          </a:p>
          <a:p>
            <a:pPr marL="0" indent="0">
              <a:buNone/>
            </a:pPr>
            <a:r>
              <a:rPr lang="en-US" dirty="0">
                <a:solidFill>
                  <a:srgbClr val="FF0000"/>
                </a:solidFill>
              </a:rPr>
              <a:t># compare it with phenotypic file</a:t>
            </a:r>
          </a:p>
          <a:p>
            <a:pPr marL="0" indent="0">
              <a:buNone/>
            </a:pPr>
            <a:r>
              <a:rPr lang="en-US" dirty="0" err="1"/>
              <a:t>rownames</a:t>
            </a:r>
            <a:r>
              <a:rPr lang="en-US" dirty="0"/>
              <a:t>(Geno) &lt;- FAM$V2</a:t>
            </a:r>
          </a:p>
          <a:p>
            <a:pPr marL="0" indent="0">
              <a:buNone/>
            </a:pPr>
            <a:r>
              <a:rPr lang="en-US" dirty="0"/>
              <a:t>table(</a:t>
            </a:r>
            <a:r>
              <a:rPr lang="en-US" dirty="0" err="1"/>
              <a:t>rownames</a:t>
            </a:r>
            <a:r>
              <a:rPr lang="en-US" dirty="0"/>
              <a:t>(Geno) == </a:t>
            </a:r>
            <a:r>
              <a:rPr lang="en-US" dirty="0" err="1"/>
              <a:t>rice.pheno$NSFTVID</a:t>
            </a:r>
            <a:r>
              <a:rPr lang="en-US" dirty="0"/>
              <a:t>)</a:t>
            </a:r>
          </a:p>
          <a:p>
            <a:pPr marL="0" indent="0">
              <a:buNone/>
            </a:pPr>
            <a:r>
              <a:rPr lang="en-US" dirty="0">
                <a:solidFill>
                  <a:srgbClr val="FF0000"/>
                </a:solidFill>
              </a:rPr>
              <a:t># Now let us extract the first trait and assign it to object y</a:t>
            </a:r>
          </a:p>
          <a:p>
            <a:pPr marL="0" indent="0">
              <a:buNone/>
            </a:pPr>
            <a:r>
              <a:rPr lang="en-US" dirty="0"/>
              <a:t>y &lt;- matrix(</a:t>
            </a:r>
            <a:r>
              <a:rPr lang="en-US" dirty="0" err="1"/>
              <a:t>rice.pheno$Flowering.time.at.Arkansas</a:t>
            </a:r>
            <a:r>
              <a:rPr lang="en-US" dirty="0"/>
              <a:t>)  </a:t>
            </a:r>
            <a:r>
              <a:rPr lang="en-US" dirty="0">
                <a:solidFill>
                  <a:srgbClr val="FF0000"/>
                </a:solidFill>
              </a:rPr>
              <a:t>#  use the first trait </a:t>
            </a:r>
          </a:p>
          <a:p>
            <a:pPr marL="0" indent="0">
              <a:buNone/>
            </a:pPr>
            <a:r>
              <a:rPr lang="en-US" dirty="0" err="1"/>
              <a:t>rownames</a:t>
            </a:r>
            <a:r>
              <a:rPr lang="en-US" dirty="0"/>
              <a:t>(y) &lt;- </a:t>
            </a:r>
            <a:r>
              <a:rPr lang="en-US" dirty="0" err="1"/>
              <a:t>rice.pheno$NSFTVID</a:t>
            </a:r>
            <a:endParaRPr lang="en-US" dirty="0"/>
          </a:p>
          <a:p>
            <a:pPr marL="0" indent="0">
              <a:buNone/>
            </a:pPr>
            <a:r>
              <a:rPr lang="en-US" dirty="0"/>
              <a:t>index &lt;- !is.na(y)</a:t>
            </a:r>
          </a:p>
          <a:p>
            <a:pPr marL="0" indent="0">
              <a:buNone/>
            </a:pPr>
            <a:r>
              <a:rPr lang="en-US" dirty="0"/>
              <a:t>y &lt;- y[index, 1, drop = FALSE]  # 374</a:t>
            </a:r>
          </a:p>
          <a:p>
            <a:pPr marL="0" indent="0">
              <a:buNone/>
            </a:pPr>
            <a:r>
              <a:rPr lang="en-US" dirty="0"/>
              <a:t>Geno &lt;- Geno[index, ]  # 374 x 36901</a:t>
            </a:r>
          </a:p>
          <a:p>
            <a:pPr marL="0" indent="0">
              <a:buNone/>
            </a:pPr>
            <a:r>
              <a:rPr lang="en-US" dirty="0"/>
              <a:t>table(</a:t>
            </a:r>
            <a:r>
              <a:rPr lang="en-US" dirty="0" err="1"/>
              <a:t>rownames</a:t>
            </a:r>
            <a:r>
              <a:rPr lang="en-US" dirty="0"/>
              <a:t>(Geno) == </a:t>
            </a:r>
            <a:r>
              <a:rPr lang="en-US" dirty="0" err="1"/>
              <a:t>rownames</a:t>
            </a:r>
            <a:r>
              <a:rPr lang="en-US" dirty="0"/>
              <a:t>(y))</a:t>
            </a:r>
          </a:p>
        </p:txBody>
      </p:sp>
      <p:sp>
        <p:nvSpPr>
          <p:cNvPr id="4" name="Footer Placeholder 3">
            <a:extLst>
              <a:ext uri="{FF2B5EF4-FFF2-40B4-BE49-F238E27FC236}">
                <a16:creationId xmlns:a16="http://schemas.microsoft.com/office/drawing/2014/main" id="{F832FD22-71EB-4ED9-AE02-2A3324EF3932}"/>
              </a:ext>
            </a:extLst>
          </p:cNvPr>
          <p:cNvSpPr>
            <a:spLocks noGrp="1"/>
          </p:cNvSpPr>
          <p:nvPr>
            <p:ph type="ftr" sz="quarter" idx="11"/>
          </p:nvPr>
        </p:nvSpPr>
        <p:spPr>
          <a:xfrm>
            <a:off x="9864877" y="156256"/>
            <a:ext cx="6297612" cy="365125"/>
          </a:xfrm>
        </p:spPr>
        <p:txBody>
          <a:bodyPr/>
          <a:lstStyle/>
          <a:p>
            <a:r>
              <a:rPr lang="en-US" dirty="0">
                <a:solidFill>
                  <a:srgbClr val="FF0000"/>
                </a:solidFill>
              </a:rPr>
              <a:t>GWAS</a:t>
            </a:r>
            <a:r>
              <a:rPr lang="en-US" dirty="0"/>
              <a:t> </a:t>
            </a:r>
            <a:r>
              <a:rPr lang="en-US" dirty="0">
                <a:solidFill>
                  <a:srgbClr val="FF0000"/>
                </a:solidFill>
              </a:rPr>
              <a:t>workshop</a:t>
            </a:r>
          </a:p>
        </p:txBody>
      </p:sp>
    </p:spTree>
    <p:extLst>
      <p:ext uri="{BB962C8B-B14F-4D97-AF65-F5344CB8AC3E}">
        <p14:creationId xmlns:p14="http://schemas.microsoft.com/office/powerpoint/2010/main" val="4038491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40399" y="547506"/>
            <a:ext cx="8463641" cy="5676418"/>
            <a:chOff x="331901" y="547506"/>
            <a:chExt cx="8463641" cy="5676418"/>
          </a:xfrm>
        </p:grpSpPr>
        <p:pic>
          <p:nvPicPr>
            <p:cNvPr id="3" name="Picture 2"/>
            <p:cNvPicPr>
              <a:picLocks noChangeAspect="1"/>
            </p:cNvPicPr>
            <p:nvPr/>
          </p:nvPicPr>
          <p:blipFill>
            <a:blip r:embed="rId2"/>
            <a:stretch>
              <a:fillRect/>
            </a:stretch>
          </p:blipFill>
          <p:spPr>
            <a:xfrm>
              <a:off x="331901" y="547506"/>
              <a:ext cx="8463641" cy="5676418"/>
            </a:xfrm>
            <a:prstGeom prst="rect">
              <a:avLst/>
            </a:prstGeom>
          </p:spPr>
        </p:pic>
        <p:sp>
          <p:nvSpPr>
            <p:cNvPr id="5" name="Rectangle 4"/>
            <p:cNvSpPr/>
            <p:nvPr/>
          </p:nvSpPr>
          <p:spPr>
            <a:xfrm>
              <a:off x="6660981" y="1698172"/>
              <a:ext cx="2000242" cy="688769"/>
            </a:xfrm>
            <a:prstGeom prst="rect">
              <a:avLst/>
            </a:prstGeom>
            <a:solidFill>
              <a:srgbClr val="FFFF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solidFill>
                    <a:schemeClr val="tx1"/>
                  </a:solidFill>
                </a:rPr>
                <a:t>Soil/Climate</a:t>
              </a:r>
            </a:p>
          </p:txBody>
        </p:sp>
      </p:grpSp>
      <p:sp>
        <p:nvSpPr>
          <p:cNvPr id="8" name="Footer Placeholder 7">
            <a:extLst>
              <a:ext uri="{FF2B5EF4-FFF2-40B4-BE49-F238E27FC236}">
                <a16:creationId xmlns:a16="http://schemas.microsoft.com/office/drawing/2014/main" id="{9163C45A-6C4C-45E1-AF0E-D1A17D4F73E8}"/>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5561526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822" y="5103930"/>
            <a:ext cx="11852612" cy="778580"/>
          </a:xfrm>
          <a:prstGeom prst="rect">
            <a:avLst/>
          </a:prstGeom>
          <a:solidFill>
            <a:srgbClr val="FFFF99"/>
          </a:solidFill>
          <a:ln>
            <a:noFill/>
          </a:ln>
        </p:spPr>
        <p:txBody>
          <a:bodyPr vert="horz" wrap="none" lIns="81646" tIns="40823" rIns="81646" bIns="40823" compatLnSpc="0"/>
          <a:lstStyle/>
          <a:p>
            <a:pPr algn="just" hangingPunct="0"/>
            <a:r>
              <a:rPr lang="en-US" sz="2000" dirty="0">
                <a:latin typeface="Albany AMT" pitchFamily="18"/>
                <a:ea typeface="Albany AMT" pitchFamily="2"/>
                <a:cs typeface="Lucidasans" pitchFamily="2"/>
              </a:rPr>
              <a:t>This methodology may serve as a basis for analyses in other plant species and for other functional quantitative </a:t>
            </a:r>
          </a:p>
          <a:p>
            <a:pPr algn="just" hangingPunct="0"/>
            <a:r>
              <a:rPr lang="en-US" sz="2000" dirty="0">
                <a:latin typeface="Albany AMT" pitchFamily="18"/>
                <a:ea typeface="Albany AMT" pitchFamily="2"/>
                <a:cs typeface="Lucidasans" pitchFamily="2"/>
              </a:rPr>
              <a:t>traits of interest.</a:t>
            </a:r>
          </a:p>
        </p:txBody>
      </p:sp>
      <p:sp>
        <p:nvSpPr>
          <p:cNvPr id="2" name="Title 1"/>
          <p:cNvSpPr txBox="1">
            <a:spLocks noGrp="1"/>
          </p:cNvSpPr>
          <p:nvPr>
            <p:ph type="title" idx="4294967295"/>
          </p:nvPr>
        </p:nvSpPr>
        <p:spPr>
          <a:xfrm>
            <a:off x="1928159" y="197911"/>
            <a:ext cx="8229954" cy="693668"/>
          </a:xfrm>
        </p:spPr>
        <p:txBody>
          <a:bodyPr>
            <a:normAutofit fontScale="90000"/>
          </a:bodyPr>
          <a:lstStyle/>
          <a:p>
            <a:pPr lvl="0"/>
            <a:r>
              <a:rPr lang="en-US" sz="3992" dirty="0"/>
              <a:t>Part 2 conclusions</a:t>
            </a:r>
          </a:p>
        </p:txBody>
      </p:sp>
      <p:pic>
        <p:nvPicPr>
          <p:cNvPr id="3" name="Picture 2"/>
          <p:cNvPicPr>
            <a:picLocks noChangeAspect="1"/>
          </p:cNvPicPr>
          <p:nvPr/>
        </p:nvPicPr>
        <p:blipFill>
          <a:blip r:embed="rId3">
            <a:lum/>
            <a:alphaModFix/>
          </a:blip>
          <a:srcRect/>
          <a:stretch>
            <a:fillRect/>
          </a:stretch>
        </p:blipFill>
        <p:spPr>
          <a:xfrm>
            <a:off x="358956" y="5779616"/>
            <a:ext cx="9182604" cy="1078384"/>
          </a:xfrm>
          <a:prstGeom prst="rect">
            <a:avLst/>
          </a:prstGeom>
          <a:noFill/>
          <a:ln>
            <a:noFill/>
          </a:ln>
        </p:spPr>
      </p:pic>
      <p:sp>
        <p:nvSpPr>
          <p:cNvPr id="4" name="TextBox 3"/>
          <p:cNvSpPr txBox="1"/>
          <p:nvPr/>
        </p:nvSpPr>
        <p:spPr>
          <a:xfrm>
            <a:off x="358956" y="1186554"/>
            <a:ext cx="9278895" cy="3756059"/>
          </a:xfrm>
          <a:prstGeom prst="rect">
            <a:avLst/>
          </a:prstGeom>
          <a:noFill/>
          <a:ln w="36000">
            <a:solidFill>
              <a:srgbClr val="008000"/>
            </a:solidFill>
            <a:prstDash val="solid"/>
          </a:ln>
        </p:spPr>
        <p:txBody>
          <a:bodyPr vert="horz" wrap="square" lIns="65317" tIns="24494" rIns="65317" bIns="24494" anchorCtr="0" compatLnSpc="0">
            <a:spAutoFit/>
          </a:bodyPr>
          <a:lstStyle/>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Large proportion of phenotypic variation between individuals may be best explained by population admixture.</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Variation in genome admixture proportion explains most of phenotypic variation for quantitative functional traits. </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We experimentally confirm the prediction of differences in quantitative disease resistance levels in the wild model legume </a:t>
            </a:r>
            <a:r>
              <a:rPr lang="en-US" sz="2000" i="1" dirty="0">
                <a:latin typeface="Albany AMT" pitchFamily="18"/>
                <a:ea typeface="Albany AMT" pitchFamily="2"/>
                <a:cs typeface="Lucidasans" pitchFamily="2"/>
              </a:rPr>
              <a:t>Medicago truncatula.</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Admixture components were found to be significantly related to climate and geography, also positive selection at the species level might not explain current adaptation.</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Phenotypes can be predicted using genome-wide patterns of admixture, when incorporating covariates such as individuals' provenance. </a:t>
            </a:r>
          </a:p>
          <a:p>
            <a:pPr marL="285750" indent="-285750">
              <a:lnSpc>
                <a:spcPct val="90000"/>
              </a:lnSpc>
              <a:spcBef>
                <a:spcPts val="363"/>
              </a:spcBef>
              <a:buFont typeface="Arial" panose="020B0604020202020204" pitchFamily="34" charset="0"/>
              <a:buChar char="•"/>
            </a:pPr>
            <a:r>
              <a:rPr lang="en-US" sz="2000" dirty="0">
                <a:latin typeface="Albany AMT" pitchFamily="18"/>
                <a:ea typeface="Albany AMT" pitchFamily="2"/>
                <a:cs typeface="Lucidasans" pitchFamily="2"/>
              </a:rPr>
              <a:t>This insight contributes to the understanding of adaptation, and can accelerate plant and animal breeding, and biomedical research programs.</a:t>
            </a:r>
          </a:p>
        </p:txBody>
      </p:sp>
      <p:sp>
        <p:nvSpPr>
          <p:cNvPr id="7" name="Footer Placeholder 6"/>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600371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142" y="1269313"/>
            <a:ext cx="8514993" cy="4211779"/>
          </a:xfrm>
          <a:prstGeom prst="rect">
            <a:avLst/>
          </a:prstGeom>
          <a:noFill/>
          <a:ln>
            <a:noFill/>
          </a:ln>
        </p:spPr>
        <p:txBody>
          <a:bodyPr vert="horz" wrap="square" lIns="81646" tIns="40823" rIns="81646" bIns="40823" compatLnSpc="0">
            <a:spAutoFit/>
          </a:bodyPr>
          <a:lstStyle/>
          <a:p>
            <a:pPr fontAlgn="t" hangingPunct="0"/>
            <a:r>
              <a:rPr lang="en-US" sz="2000" b="1" dirty="0">
                <a:latin typeface="Albany AMT"/>
              </a:rPr>
              <a:t>Laurent  Gentzbittel, </a:t>
            </a:r>
            <a:r>
              <a:rPr lang="en-US" sz="2000" dirty="0">
                <a:latin typeface="Albany AMT"/>
              </a:rPr>
              <a:t>Ecolab, Toulouse, France/Skoltech, Moscow, Russia</a:t>
            </a:r>
          </a:p>
          <a:p>
            <a:pPr marR="65318" hangingPunct="0"/>
            <a:endParaRPr lang="en-US" sz="2000" dirty="0">
              <a:latin typeface="Albany AMT"/>
              <a:ea typeface="Albany AMT" pitchFamily="2"/>
              <a:cs typeface="Lucidasans" pitchFamily="2"/>
            </a:endParaRPr>
          </a:p>
          <a:p>
            <a:pPr marR="65318" hangingPunct="0"/>
            <a:r>
              <a:rPr lang="en-US" sz="2000" b="1" dirty="0" err="1">
                <a:latin typeface="Albany AMT"/>
                <a:ea typeface="Albany AMT" pitchFamily="2"/>
                <a:cs typeface="Lucidasans" pitchFamily="2"/>
              </a:rPr>
              <a:t>Nevin</a:t>
            </a:r>
            <a:r>
              <a:rPr lang="en-US" sz="2000" dirty="0">
                <a:latin typeface="Albany AMT"/>
                <a:ea typeface="Albany AMT" pitchFamily="2"/>
                <a:cs typeface="Lucidasans" pitchFamily="2"/>
              </a:rPr>
              <a:t> Y</a:t>
            </a:r>
            <a:r>
              <a:rPr lang="en-US" sz="2000" b="1" dirty="0">
                <a:latin typeface="Albany AMT"/>
                <a:ea typeface="Albany AMT" pitchFamily="2"/>
                <a:cs typeface="Lucidasans" pitchFamily="2"/>
              </a:rPr>
              <a:t>oung's lab</a:t>
            </a:r>
            <a:r>
              <a:rPr lang="en-US" sz="2000" dirty="0">
                <a:latin typeface="Albany AMT"/>
                <a:ea typeface="Albany AMT" pitchFamily="2"/>
                <a:cs typeface="Lucidasans" pitchFamily="2"/>
              </a:rPr>
              <a:t>, Univ. of Minnesota, USA</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Sergey </a:t>
            </a:r>
            <a:r>
              <a:rPr lang="en-US" sz="2000" b="1" dirty="0" err="1">
                <a:latin typeface="Albany AMT"/>
                <a:ea typeface="Albany AMT" pitchFamily="2"/>
                <a:cs typeface="Lucidasans" pitchFamily="2"/>
              </a:rPr>
              <a:t>Nuzdhin's</a:t>
            </a:r>
            <a:r>
              <a:rPr lang="en-US" sz="2000" b="1" dirty="0">
                <a:latin typeface="Albany AMT"/>
                <a:ea typeface="Albany AMT" pitchFamily="2"/>
                <a:cs typeface="Lucidasans" pitchFamily="2"/>
              </a:rPr>
              <a:t> lab</a:t>
            </a:r>
            <a:r>
              <a:rPr lang="en-US" sz="2000" dirty="0">
                <a:latin typeface="Albany AMT"/>
                <a:ea typeface="Albany AMT" pitchFamily="2"/>
                <a:cs typeface="Lucidasans" pitchFamily="2"/>
              </a:rPr>
              <a:t>, USC, USA</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Chris Town's lab</a:t>
            </a:r>
            <a:r>
              <a:rPr lang="en-US" sz="2000" dirty="0">
                <a:latin typeface="Albany AMT"/>
                <a:ea typeface="Albany AMT" pitchFamily="2"/>
                <a:cs typeface="Lucidasans" pitchFamily="2"/>
              </a:rPr>
              <a:t>, JCVI, USA</a:t>
            </a:r>
          </a:p>
          <a:p>
            <a:pPr marR="65318" hangingPunct="0"/>
            <a:endParaRPr lang="en-US" sz="2000" dirty="0">
              <a:latin typeface="Albany AMT"/>
              <a:ea typeface="Albany AMT" pitchFamily="2"/>
              <a:cs typeface="Lucidasans" pitchFamily="2"/>
            </a:endParaRPr>
          </a:p>
          <a:p>
            <a:pPr marR="65318" hangingPunct="0"/>
            <a:r>
              <a:rPr lang="en-US" sz="2000" b="1" dirty="0" err="1">
                <a:latin typeface="Albany AMT"/>
                <a:ea typeface="Albany AMT" pitchFamily="2"/>
                <a:cs typeface="Lucidasans" pitchFamily="2"/>
              </a:rPr>
              <a:t>Mounawer</a:t>
            </a:r>
            <a:r>
              <a:rPr lang="en-US" sz="2000" b="1" dirty="0">
                <a:latin typeface="Albany AMT"/>
                <a:ea typeface="Albany AMT" pitchFamily="2"/>
                <a:cs typeface="Lucidasans" pitchFamily="2"/>
              </a:rPr>
              <a:t> </a:t>
            </a:r>
            <a:r>
              <a:rPr lang="en-US" sz="2000" b="1" dirty="0" err="1">
                <a:latin typeface="Albany AMT"/>
                <a:ea typeface="Albany AMT" pitchFamily="2"/>
                <a:cs typeface="Lucidasans" pitchFamily="2"/>
              </a:rPr>
              <a:t>Badri</a:t>
            </a:r>
            <a:r>
              <a:rPr lang="en-US" sz="2000" b="1" dirty="0">
                <a:latin typeface="Albany AMT"/>
                <a:ea typeface="Albany AMT" pitchFamily="2"/>
                <a:cs typeface="Lucidasans" pitchFamily="2"/>
              </a:rPr>
              <a:t> &amp; </a:t>
            </a:r>
            <a:r>
              <a:rPr lang="en-US" sz="2000" b="1" dirty="0" err="1">
                <a:latin typeface="Albany AMT"/>
                <a:ea typeface="Albany AMT" pitchFamily="2"/>
                <a:cs typeface="Lucidasans" pitchFamily="2"/>
              </a:rPr>
              <a:t>Naceur</a:t>
            </a:r>
            <a:r>
              <a:rPr lang="en-US" sz="2000" b="1" dirty="0">
                <a:latin typeface="Albany AMT"/>
                <a:ea typeface="Albany AMT" pitchFamily="2"/>
                <a:cs typeface="Lucidasans" pitchFamily="2"/>
              </a:rPr>
              <a:t> </a:t>
            </a:r>
            <a:r>
              <a:rPr lang="en-US" sz="2000" b="1" dirty="0" err="1">
                <a:latin typeface="Albany AMT"/>
                <a:ea typeface="Albany AMT" pitchFamily="2"/>
                <a:cs typeface="Lucidasans" pitchFamily="2"/>
              </a:rPr>
              <a:t>Djebali</a:t>
            </a:r>
            <a:r>
              <a:rPr lang="en-US" sz="2000" b="1" dirty="0">
                <a:latin typeface="Albany AMT"/>
                <a:ea typeface="Albany AMT" pitchFamily="2"/>
                <a:cs typeface="Lucidasans" pitchFamily="2"/>
              </a:rPr>
              <a:t>,</a:t>
            </a:r>
            <a:r>
              <a:rPr lang="en-US" sz="2000" dirty="0">
                <a:latin typeface="Albany AMT"/>
                <a:ea typeface="Albany AMT" pitchFamily="2"/>
                <a:cs typeface="Lucidasans" pitchFamily="2"/>
              </a:rPr>
              <a:t> CBBC, Tunisia</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Jean-Marie </a:t>
            </a:r>
            <a:r>
              <a:rPr lang="en-US" sz="2000" b="1" dirty="0" err="1">
                <a:latin typeface="Albany AMT"/>
                <a:ea typeface="Albany AMT" pitchFamily="2"/>
                <a:cs typeface="Lucidasans" pitchFamily="2"/>
              </a:rPr>
              <a:t>Prospéri</a:t>
            </a:r>
            <a:r>
              <a:rPr lang="en-US" sz="2000" dirty="0">
                <a:latin typeface="Albany AMT"/>
                <a:ea typeface="Albany AMT" pitchFamily="2"/>
                <a:cs typeface="Lucidasans" pitchFamily="2"/>
              </a:rPr>
              <a:t>, INRA </a:t>
            </a:r>
            <a:r>
              <a:rPr lang="en-US" sz="2000" dirty="0" err="1">
                <a:latin typeface="Albany AMT"/>
                <a:ea typeface="Albany AMT" pitchFamily="2"/>
                <a:cs typeface="Lucidasans" pitchFamily="2"/>
              </a:rPr>
              <a:t>Mauguio</a:t>
            </a:r>
            <a:r>
              <a:rPr lang="en-US" sz="2000" dirty="0">
                <a:latin typeface="Albany AMT"/>
                <a:ea typeface="Albany AMT" pitchFamily="2"/>
                <a:cs typeface="Lucidasans" pitchFamily="2"/>
              </a:rPr>
              <a:t>, France</a:t>
            </a:r>
          </a:p>
          <a:p>
            <a:pPr marR="65318" hangingPunct="0"/>
            <a:endParaRPr lang="en-US" sz="2000" dirty="0">
              <a:latin typeface="Albany AMT"/>
              <a:ea typeface="Albany AMT" pitchFamily="2"/>
              <a:cs typeface="Lucidasans" pitchFamily="2"/>
            </a:endParaRPr>
          </a:p>
          <a:p>
            <a:pPr marR="65318" hangingPunct="0"/>
            <a:r>
              <a:rPr lang="en-US" sz="2000" b="1" dirty="0">
                <a:latin typeface="Albany AMT"/>
                <a:ea typeface="Albany AMT" pitchFamily="2"/>
                <a:cs typeface="Lucidasans" pitchFamily="2"/>
              </a:rPr>
              <a:t>Nick Alexandrov &amp; </a:t>
            </a:r>
            <a:r>
              <a:rPr lang="en-US" sz="2000" b="1" dirty="0" err="1">
                <a:latin typeface="Albany AMT"/>
                <a:ea typeface="Albany AMT" pitchFamily="2"/>
                <a:cs typeface="Lucidasans" pitchFamily="2"/>
              </a:rPr>
              <a:t>Dmitro</a:t>
            </a:r>
            <a:r>
              <a:rPr lang="en-US" sz="2000" b="1" dirty="0">
                <a:latin typeface="Albany AMT"/>
                <a:ea typeface="Albany AMT" pitchFamily="2"/>
                <a:cs typeface="Lucidasans" pitchFamily="2"/>
              </a:rPr>
              <a:t> Chebotarov</a:t>
            </a:r>
            <a:r>
              <a:rPr lang="en-US" sz="2000" dirty="0">
                <a:latin typeface="Albany AMT"/>
                <a:ea typeface="Albany AMT" pitchFamily="2"/>
                <a:cs typeface="Lucidasans" pitchFamily="2"/>
              </a:rPr>
              <a:t>, IRRI, Philippines</a:t>
            </a:r>
          </a:p>
        </p:txBody>
      </p:sp>
      <p:sp>
        <p:nvSpPr>
          <p:cNvPr id="9" name="Title 8"/>
          <p:cNvSpPr txBox="1">
            <a:spLocks noGrp="1"/>
          </p:cNvSpPr>
          <p:nvPr>
            <p:ph type="title" idx="4294967295"/>
          </p:nvPr>
        </p:nvSpPr>
        <p:spPr>
          <a:xfrm>
            <a:off x="2740216" y="29597"/>
            <a:ext cx="6617600" cy="818422"/>
          </a:xfrm>
        </p:spPr>
        <p:txBody>
          <a:bodyPr/>
          <a:lstStyle/>
          <a:p>
            <a:pPr lvl="0"/>
            <a:r>
              <a:rPr lang="en-US" dirty="0"/>
              <a:t>Collaborations and funding</a:t>
            </a:r>
          </a:p>
        </p:txBody>
      </p:sp>
      <p:sp>
        <p:nvSpPr>
          <p:cNvPr id="10" name="Straight Connector 9"/>
          <p:cNvSpPr/>
          <p:nvPr/>
        </p:nvSpPr>
        <p:spPr>
          <a:xfrm>
            <a:off x="1523520" y="6137848"/>
            <a:ext cx="9144393" cy="15023"/>
          </a:xfrm>
          <a:prstGeom prst="line">
            <a:avLst/>
          </a:prstGeom>
          <a:noFill/>
          <a:ln w="7200">
            <a:solidFill>
              <a:srgbClr val="808080"/>
            </a:solidFill>
            <a:prstDash val="solid"/>
          </a:ln>
        </p:spPr>
        <p:txBody>
          <a:bodyPr vert="horz" wrap="none" lIns="52254" tIns="11430" rIns="52254" bIns="11430" anchor="ctr" anchorCtr="1" compatLnSpc="0"/>
          <a:lstStyle/>
          <a:p>
            <a:pPr hangingPunct="0"/>
            <a:endParaRPr lang="en-US" sz="1633">
              <a:latin typeface="Albany AMT" pitchFamily="18"/>
              <a:ea typeface="Albany AMT" pitchFamily="2"/>
              <a:cs typeface="Lucidasans" pitchFamily="2"/>
            </a:endParaRPr>
          </a:p>
        </p:txBody>
      </p:sp>
      <p:pic>
        <p:nvPicPr>
          <p:cNvPr id="12" name="Image 9"/>
          <p:cNvPicPr>
            <a:picLocks noChangeAspect="1"/>
          </p:cNvPicPr>
          <p:nvPr/>
        </p:nvPicPr>
        <p:blipFill>
          <a:blip r:embed="rId3">
            <a:lum/>
            <a:alphaModFix/>
          </a:blip>
          <a:srcRect/>
          <a:stretch>
            <a:fillRect/>
          </a:stretch>
        </p:blipFill>
        <p:spPr>
          <a:xfrm>
            <a:off x="10206471" y="0"/>
            <a:ext cx="1909545" cy="2642402"/>
          </a:xfrm>
          <a:prstGeom prst="rect">
            <a:avLst/>
          </a:prstGeom>
          <a:noFill/>
          <a:ln>
            <a:noFill/>
          </a:ln>
        </p:spPr>
      </p:pic>
      <p:pic>
        <p:nvPicPr>
          <p:cNvPr id="13" name="Picture 12"/>
          <p:cNvPicPr>
            <a:picLocks noChangeAspect="1"/>
          </p:cNvPicPr>
          <p:nvPr/>
        </p:nvPicPr>
        <p:blipFill>
          <a:blip r:embed="rId4">
            <a:lum/>
            <a:alphaModFix/>
          </a:blip>
          <a:srcRect/>
          <a:stretch>
            <a:fillRect/>
          </a:stretch>
        </p:blipFill>
        <p:spPr>
          <a:xfrm>
            <a:off x="88413" y="29597"/>
            <a:ext cx="1484984" cy="2046385"/>
          </a:xfrm>
          <a:prstGeom prst="rect">
            <a:avLst/>
          </a:prstGeom>
          <a:noFill/>
          <a:ln>
            <a:noFill/>
          </a:ln>
        </p:spPr>
      </p:pic>
      <p:pic>
        <p:nvPicPr>
          <p:cNvPr id="11270" name="Picture 6" descr="https://www.nsf.gov/news/mmg/media/images/nsf_logo_f_272f4777-f5c4-4e49-8a2e-468e89b64b61_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23" y="5529335"/>
            <a:ext cx="1982485" cy="12461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p:cNvPicPr>
            <a:picLocks noChangeAspect="1"/>
          </p:cNvPicPr>
          <p:nvPr/>
        </p:nvPicPr>
        <p:blipFill>
          <a:blip r:embed="rId6"/>
          <a:stretch>
            <a:fillRect/>
          </a:stretch>
        </p:blipFill>
        <p:spPr>
          <a:xfrm>
            <a:off x="7752176" y="1954105"/>
            <a:ext cx="2221992" cy="2966473"/>
          </a:xfrm>
          <a:prstGeom prst="rect">
            <a:avLst/>
          </a:prstGeom>
        </p:spPr>
      </p:pic>
      <p:pic>
        <p:nvPicPr>
          <p:cNvPr id="15" name="Picture 2" descr="https://encrypted-tbn1.gstatic.com/images?q=tbn:ANd9GcSmN0nsvL4l7QGAwCUraoQ-xlQWxvQKoODUtZp39fB53gue2Eukm1mCA_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0094" y="5517767"/>
            <a:ext cx="1287783" cy="132866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24451" y="5869750"/>
            <a:ext cx="3176933" cy="563906"/>
          </a:xfrm>
          <a:prstGeom prst="rect">
            <a:avLst/>
          </a:prstGeom>
        </p:spPr>
      </p:pic>
      <p:sp>
        <p:nvSpPr>
          <p:cNvPr id="4" name="Rectangle 3"/>
          <p:cNvSpPr/>
          <p:nvPr/>
        </p:nvSpPr>
        <p:spPr>
          <a:xfrm>
            <a:off x="7687209" y="4506973"/>
            <a:ext cx="2351926" cy="369332"/>
          </a:xfrm>
          <a:prstGeom prst="rect">
            <a:avLst/>
          </a:prstGeom>
        </p:spPr>
        <p:txBody>
          <a:bodyPr wrap="none">
            <a:spAutoFit/>
          </a:bodyPr>
          <a:lstStyle/>
          <a:p>
            <a:r>
              <a:rPr lang="en-US" b="1" dirty="0">
                <a:solidFill>
                  <a:schemeClr val="bg1"/>
                </a:solidFill>
                <a:latin typeface="Albany AMT"/>
              </a:rPr>
              <a:t>Laurent  </a:t>
            </a:r>
            <a:r>
              <a:rPr lang="en-US" b="1" dirty="0" err="1">
                <a:solidFill>
                  <a:schemeClr val="bg1"/>
                </a:solidFill>
                <a:latin typeface="Albany AMT"/>
              </a:rPr>
              <a:t>Gentzbittel</a:t>
            </a:r>
            <a:endParaRPr lang="fr-FR" dirty="0">
              <a:solidFill>
                <a:schemeClr val="bg1"/>
              </a:solidFill>
            </a:endParaRPr>
          </a:p>
        </p:txBody>
      </p:sp>
      <p:sp>
        <p:nvSpPr>
          <p:cNvPr id="6" name="Footer Placeholder 5"/>
          <p:cNvSpPr>
            <a:spLocks noGrp="1"/>
          </p:cNvSpPr>
          <p:nvPr>
            <p:ph type="ftr" sz="quarter" idx="11"/>
          </p:nvPr>
        </p:nvSpPr>
        <p:spPr/>
        <p:txBody>
          <a:bodyPr/>
          <a:lstStyle/>
          <a:p>
            <a:r>
              <a:rPr lang="en-US"/>
              <a:t>GWAS workshop</a:t>
            </a:r>
          </a:p>
        </p:txBody>
      </p:sp>
      <p:pic>
        <p:nvPicPr>
          <p:cNvPr id="14338" name="Picture 2" descr="Ho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45511" y="5519697"/>
            <a:ext cx="4444560" cy="132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9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3163959" y="5373638"/>
            <a:ext cx="1198242" cy="148465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none" lIns="81646" tIns="40823" rIns="81646" bIns="40823" anchor="ctr" anchorCtr="0" compatLnSpc="0">
            <a:noAutofit/>
          </a:bodyPr>
          <a:lstStyle/>
          <a:p>
            <a:pPr hangingPunct="0"/>
            <a:endParaRPr lang="en-US" sz="1633">
              <a:latin typeface="Albany AMT" pitchFamily="18"/>
              <a:ea typeface="Albany AMT" pitchFamily="2"/>
              <a:cs typeface="Lucidasans" pitchFamily="2"/>
            </a:endParaRPr>
          </a:p>
        </p:txBody>
      </p:sp>
      <p:pic>
        <p:nvPicPr>
          <p:cNvPr id="3" name="Picture 2"/>
          <p:cNvPicPr>
            <a:picLocks noChangeAspect="1"/>
          </p:cNvPicPr>
          <p:nvPr/>
        </p:nvPicPr>
        <p:blipFill>
          <a:blip r:embed="rId3">
            <a:lum/>
            <a:alphaModFix/>
          </a:blip>
          <a:srcRect/>
          <a:stretch>
            <a:fillRect/>
          </a:stretch>
        </p:blipFill>
        <p:spPr>
          <a:xfrm>
            <a:off x="1523520" y="-2939"/>
            <a:ext cx="9144393" cy="6861561"/>
          </a:xfrm>
          <a:prstGeom prst="rect">
            <a:avLst/>
          </a:prstGeom>
          <a:noFill/>
          <a:ln>
            <a:noFill/>
          </a:ln>
        </p:spPr>
      </p:pic>
      <p:pic>
        <p:nvPicPr>
          <p:cNvPr id="4" name="Picture 3"/>
          <p:cNvPicPr>
            <a:picLocks noChangeAspect="1"/>
          </p:cNvPicPr>
          <p:nvPr/>
        </p:nvPicPr>
        <p:blipFill>
          <a:blip r:embed="rId4">
            <a:lum/>
            <a:alphaModFix/>
          </a:blip>
          <a:srcRect/>
          <a:stretch>
            <a:fillRect/>
          </a:stretch>
        </p:blipFill>
        <p:spPr>
          <a:xfrm>
            <a:off x="8177047" y="1"/>
            <a:ext cx="2490866" cy="2490866"/>
          </a:xfrm>
          <a:prstGeom prst="rect">
            <a:avLst/>
          </a:prstGeom>
          <a:noFill/>
          <a:ln>
            <a:noFill/>
          </a:ln>
        </p:spPr>
      </p:pic>
      <p:pic>
        <p:nvPicPr>
          <p:cNvPr id="5" name="Picture 4"/>
          <p:cNvPicPr>
            <a:picLocks noChangeAspect="1"/>
          </p:cNvPicPr>
          <p:nvPr/>
        </p:nvPicPr>
        <p:blipFill>
          <a:blip r:embed="rId5">
            <a:lum/>
            <a:alphaModFix/>
          </a:blip>
          <a:srcRect t="10004" b="10004"/>
          <a:stretch>
            <a:fillRect/>
          </a:stretch>
        </p:blipFill>
        <p:spPr>
          <a:xfrm>
            <a:off x="6543793" y="2496419"/>
            <a:ext cx="4124120" cy="2057488"/>
          </a:xfrm>
          <a:prstGeom prst="rect">
            <a:avLst/>
          </a:prstGeom>
          <a:noFill/>
          <a:ln>
            <a:noFill/>
          </a:ln>
        </p:spPr>
      </p:pic>
      <p:sp>
        <p:nvSpPr>
          <p:cNvPr id="6" name="Freeform 5"/>
          <p:cNvSpPr/>
          <p:nvPr/>
        </p:nvSpPr>
        <p:spPr>
          <a:xfrm>
            <a:off x="1790668" y="258003"/>
            <a:ext cx="5613024" cy="202133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r>
              <a:rPr lang="en-US" sz="5988">
                <a:solidFill>
                  <a:srgbClr val="FFFF00"/>
                </a:solidFill>
                <a:latin typeface="Calibri" pitchFamily="34"/>
                <a:ea typeface="Albany AMT" pitchFamily="2"/>
                <a:cs typeface="Lucidasans" pitchFamily="2"/>
              </a:rPr>
              <a:t>Thank you for your attention</a:t>
            </a:r>
            <a:r>
              <a:rPr lang="x-none" sz="5988">
                <a:solidFill>
                  <a:srgbClr val="FFFF00"/>
                </a:solidFill>
                <a:latin typeface="Calibri" pitchFamily="34"/>
                <a:ea typeface="Albany AMT" pitchFamily="2"/>
                <a:cs typeface="Lucidasans" pitchFamily="2"/>
              </a:rPr>
              <a:t>！</a:t>
            </a:r>
          </a:p>
        </p:txBody>
      </p:sp>
      <p:pic>
        <p:nvPicPr>
          <p:cNvPr id="7" name="Picture 6"/>
          <p:cNvPicPr>
            <a:picLocks noChangeAspect="1"/>
          </p:cNvPicPr>
          <p:nvPr/>
        </p:nvPicPr>
        <p:blipFill>
          <a:blip r:embed="rId6">
            <a:lum/>
            <a:alphaModFix/>
          </a:blip>
          <a:srcRect l="11957" t="20157" r="12026" b="20157"/>
          <a:stretch>
            <a:fillRect/>
          </a:stretch>
        </p:blipFill>
        <p:spPr>
          <a:xfrm>
            <a:off x="4537250" y="4571544"/>
            <a:ext cx="6130662" cy="2286751"/>
          </a:xfrm>
          <a:prstGeom prst="rect">
            <a:avLst/>
          </a:prstGeom>
          <a:noFill/>
          <a:ln>
            <a:noFill/>
          </a:ln>
        </p:spPr>
      </p:pic>
      <p:sp>
        <p:nvSpPr>
          <p:cNvPr id="11" name="Footer Placeholder 10">
            <a:extLst>
              <a:ext uri="{FF2B5EF4-FFF2-40B4-BE49-F238E27FC236}">
                <a16:creationId xmlns:a16="http://schemas.microsoft.com/office/drawing/2014/main" id="{DDABB21C-C9B9-411E-B6D9-636746242822}"/>
              </a:ext>
            </a:extLst>
          </p:cNvPr>
          <p:cNvSpPr>
            <a:spLocks noGrp="1"/>
          </p:cNvSpPr>
          <p:nvPr>
            <p:ph type="ftr" sz="quarter" idx="11"/>
          </p:nvPr>
        </p:nvSpPr>
        <p:spPr/>
        <p:txBody>
          <a:bodyPr/>
          <a:lstStyle/>
          <a:p>
            <a:r>
              <a:rPr lang="en-US"/>
              <a:t>GWAS workshop</a:t>
            </a:r>
          </a:p>
        </p:txBody>
      </p:sp>
    </p:spTree>
    <p:extLst>
      <p:ext uri="{BB962C8B-B14F-4D97-AF65-F5344CB8AC3E}">
        <p14:creationId xmlns:p14="http://schemas.microsoft.com/office/powerpoint/2010/main" val="1871106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64B0-7FE7-4D9D-BE07-9D005D744791}"/>
              </a:ext>
            </a:extLst>
          </p:cNvPr>
          <p:cNvSpPr>
            <a:spLocks noGrp="1"/>
          </p:cNvSpPr>
          <p:nvPr>
            <p:ph type="title"/>
          </p:nvPr>
        </p:nvSpPr>
        <p:spPr>
          <a:xfrm>
            <a:off x="183848" y="59627"/>
            <a:ext cx="8596668" cy="783771"/>
          </a:xfrm>
        </p:spPr>
        <p:txBody>
          <a:bodyPr/>
          <a:lstStyle/>
          <a:p>
            <a:r>
              <a:rPr lang="en-US" dirty="0"/>
              <a:t>Step 3. Filtering SNP data</a:t>
            </a:r>
          </a:p>
        </p:txBody>
      </p:sp>
      <p:sp>
        <p:nvSpPr>
          <p:cNvPr id="3" name="Content Placeholder 2">
            <a:extLst>
              <a:ext uri="{FF2B5EF4-FFF2-40B4-BE49-F238E27FC236}">
                <a16:creationId xmlns:a16="http://schemas.microsoft.com/office/drawing/2014/main" id="{107A29A0-041D-439A-B8D9-EE6A2E818E2F}"/>
              </a:ext>
            </a:extLst>
          </p:cNvPr>
          <p:cNvSpPr>
            <a:spLocks noGrp="1"/>
          </p:cNvSpPr>
          <p:nvPr>
            <p:ph idx="1"/>
          </p:nvPr>
        </p:nvSpPr>
        <p:spPr>
          <a:xfrm>
            <a:off x="183848" y="843398"/>
            <a:ext cx="11824304" cy="6014602"/>
          </a:xfrm>
        </p:spPr>
        <p:txBody>
          <a:bodyPr>
            <a:normAutofit/>
          </a:bodyPr>
          <a:lstStyle/>
          <a:p>
            <a:pPr marL="0" indent="0">
              <a:buNone/>
            </a:pPr>
            <a:r>
              <a:rPr lang="en-US" dirty="0">
                <a:solidFill>
                  <a:srgbClr val="FF0000"/>
                </a:solidFill>
              </a:rPr>
              <a:t>#Here we will be using </a:t>
            </a:r>
            <a:r>
              <a:rPr lang="en-US" b="1" dirty="0">
                <a:solidFill>
                  <a:srgbClr val="FF0000"/>
                </a:solidFill>
              </a:rPr>
              <a:t>for</a:t>
            </a:r>
            <a:r>
              <a:rPr lang="en-US" dirty="0">
                <a:solidFill>
                  <a:srgbClr val="FF0000"/>
                </a:solidFill>
              </a:rPr>
              <a:t> loop to identify the missing ones and convert them with mean values across columns.</a:t>
            </a:r>
          </a:p>
          <a:p>
            <a:pPr marL="0" indent="0">
              <a:buNone/>
            </a:pPr>
            <a:r>
              <a:rPr lang="en-US" dirty="0"/>
              <a:t>for (j in 1:ncol(Geno)) {</a:t>
            </a:r>
          </a:p>
          <a:p>
            <a:pPr marL="0" indent="0">
              <a:buNone/>
            </a:pPr>
            <a:r>
              <a:rPr lang="en-US" dirty="0"/>
              <a:t>  Geno[, j] &lt;- </a:t>
            </a:r>
            <a:r>
              <a:rPr lang="en-US" dirty="0" err="1"/>
              <a:t>ifelse</a:t>
            </a:r>
            <a:r>
              <a:rPr lang="en-US" dirty="0"/>
              <a:t>(is.na(Geno[, j]), mean(Geno[, j], na.rm = TRUE), Geno[, j])</a:t>
            </a:r>
          </a:p>
          <a:p>
            <a:pPr marL="0" indent="0">
              <a:buNone/>
            </a:pPr>
            <a:r>
              <a:rPr lang="en-US" dirty="0"/>
              <a:t>}</a:t>
            </a:r>
          </a:p>
          <a:p>
            <a:pPr marL="0" indent="0">
              <a:buNone/>
            </a:pPr>
            <a:r>
              <a:rPr lang="en-US" dirty="0">
                <a:solidFill>
                  <a:srgbClr val="FF0000"/>
                </a:solidFill>
              </a:rPr>
              <a:t>#Here we will be dropping the alleles with frequency &lt; 5% and saving the object as Geno1</a:t>
            </a:r>
          </a:p>
          <a:p>
            <a:pPr marL="0" indent="0">
              <a:buNone/>
            </a:pPr>
            <a:r>
              <a:rPr lang="en-US" dirty="0">
                <a:solidFill>
                  <a:srgbClr val="FF0000"/>
                </a:solidFill>
              </a:rPr>
              <a:t>#Then we will match and drop the markers from map info file and save it as MAP1</a:t>
            </a:r>
          </a:p>
          <a:p>
            <a:pPr marL="0" indent="0">
              <a:buNone/>
            </a:pPr>
            <a:r>
              <a:rPr lang="en-US" dirty="0">
                <a:solidFill>
                  <a:srgbClr val="FF0000"/>
                </a:solidFill>
              </a:rPr>
              <a:t># Filter for minor alleles</a:t>
            </a:r>
          </a:p>
          <a:p>
            <a:pPr marL="0" indent="0">
              <a:buNone/>
            </a:pPr>
            <a:r>
              <a:rPr lang="en-US" dirty="0"/>
              <a:t>p &lt;- </a:t>
            </a:r>
            <a:r>
              <a:rPr lang="en-US" dirty="0" err="1"/>
              <a:t>colSums</a:t>
            </a:r>
            <a:r>
              <a:rPr lang="en-US" dirty="0"/>
              <a:t>(Geno)/(2 * </a:t>
            </a:r>
            <a:r>
              <a:rPr lang="en-US" dirty="0" err="1"/>
              <a:t>nrow</a:t>
            </a:r>
            <a:r>
              <a:rPr lang="en-US" dirty="0"/>
              <a:t>(Geno))</a:t>
            </a:r>
          </a:p>
          <a:p>
            <a:pPr marL="0" indent="0">
              <a:buNone/>
            </a:pPr>
            <a:r>
              <a:rPr lang="en-US" dirty="0" err="1"/>
              <a:t>maf</a:t>
            </a:r>
            <a:r>
              <a:rPr lang="en-US" dirty="0"/>
              <a:t> &lt;- </a:t>
            </a:r>
            <a:r>
              <a:rPr lang="en-US" dirty="0" err="1"/>
              <a:t>ifelse</a:t>
            </a:r>
            <a:r>
              <a:rPr lang="en-US" dirty="0"/>
              <a:t>(p &gt; 0.5, 1 - p, p)</a:t>
            </a:r>
          </a:p>
          <a:p>
            <a:pPr marL="0" indent="0">
              <a:buNone/>
            </a:pPr>
            <a:r>
              <a:rPr lang="en-US" dirty="0" err="1"/>
              <a:t>maf.index</a:t>
            </a:r>
            <a:r>
              <a:rPr lang="en-US" dirty="0"/>
              <a:t> &lt;- which(</a:t>
            </a:r>
            <a:r>
              <a:rPr lang="en-US" dirty="0" err="1"/>
              <a:t>maf</a:t>
            </a:r>
            <a:r>
              <a:rPr lang="en-US" dirty="0"/>
              <a:t> &lt; 0.05)</a:t>
            </a:r>
          </a:p>
          <a:p>
            <a:pPr marL="0" indent="0">
              <a:buNone/>
            </a:pPr>
            <a:r>
              <a:rPr lang="en-US" dirty="0"/>
              <a:t>Geno1 &lt;- Geno[, -</a:t>
            </a:r>
            <a:r>
              <a:rPr lang="en-US" dirty="0" err="1"/>
              <a:t>maf.index</a:t>
            </a:r>
            <a:r>
              <a:rPr lang="en-US" dirty="0"/>
              <a:t>]</a:t>
            </a:r>
          </a:p>
          <a:p>
            <a:pPr marL="0" indent="0">
              <a:buNone/>
            </a:pPr>
            <a:r>
              <a:rPr lang="en-US" dirty="0"/>
              <a:t>dim(Geno1)</a:t>
            </a:r>
          </a:p>
          <a:p>
            <a:pPr marL="0" indent="0">
              <a:buNone/>
            </a:pPr>
            <a:r>
              <a:rPr lang="en-US" dirty="0"/>
              <a:t>dim(Geno)</a:t>
            </a:r>
          </a:p>
          <a:p>
            <a:pPr marL="0" indent="0">
              <a:buNone/>
            </a:pPr>
            <a:r>
              <a:rPr lang="en-US" dirty="0">
                <a:solidFill>
                  <a:srgbClr val="FF0000"/>
                </a:solidFill>
              </a:rPr>
              <a:t>#subset based on retained SNPs</a:t>
            </a:r>
          </a:p>
          <a:p>
            <a:pPr marL="0" indent="0">
              <a:buNone/>
            </a:pPr>
            <a:r>
              <a:rPr lang="en-US" dirty="0"/>
              <a:t>MAP1 &lt;- MAP[-</a:t>
            </a:r>
            <a:r>
              <a:rPr lang="en-US" dirty="0" err="1"/>
              <a:t>maf.index</a:t>
            </a:r>
            <a:r>
              <a:rPr lang="en-US" dirty="0"/>
              <a:t>, ]; dim(MAP1)</a:t>
            </a:r>
          </a:p>
        </p:txBody>
      </p:sp>
      <p:sp>
        <p:nvSpPr>
          <p:cNvPr id="4" name="Footer Placeholder 3">
            <a:extLst>
              <a:ext uri="{FF2B5EF4-FFF2-40B4-BE49-F238E27FC236}">
                <a16:creationId xmlns:a16="http://schemas.microsoft.com/office/drawing/2014/main" id="{08CA5D82-D488-4E04-90F8-288A0CAA7044}"/>
              </a:ext>
            </a:extLst>
          </p:cNvPr>
          <p:cNvSpPr>
            <a:spLocks noGrp="1"/>
          </p:cNvSpPr>
          <p:nvPr>
            <p:ph type="ftr" sz="quarter" idx="11"/>
          </p:nvPr>
        </p:nvSpPr>
        <p:spPr>
          <a:xfrm>
            <a:off x="6526591" y="312057"/>
            <a:ext cx="6297612" cy="365125"/>
          </a:xfrm>
        </p:spPr>
        <p:txBody>
          <a:bodyPr/>
          <a:lstStyle/>
          <a:p>
            <a:r>
              <a:rPr lang="en-US" dirty="0"/>
              <a:t>GWAS workshop</a:t>
            </a:r>
          </a:p>
        </p:txBody>
      </p:sp>
    </p:spTree>
    <p:extLst>
      <p:ext uri="{BB962C8B-B14F-4D97-AF65-F5344CB8AC3E}">
        <p14:creationId xmlns:p14="http://schemas.microsoft.com/office/powerpoint/2010/main" val="3373987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7081-C822-473B-BA1F-1CC019E6538E}"/>
              </a:ext>
            </a:extLst>
          </p:cNvPr>
          <p:cNvSpPr>
            <a:spLocks noGrp="1"/>
          </p:cNvSpPr>
          <p:nvPr>
            <p:ph type="title"/>
          </p:nvPr>
        </p:nvSpPr>
        <p:spPr>
          <a:xfrm>
            <a:off x="0" y="0"/>
            <a:ext cx="8596668" cy="682171"/>
          </a:xfrm>
        </p:spPr>
        <p:txBody>
          <a:bodyPr/>
          <a:lstStyle/>
          <a:p>
            <a:r>
              <a:rPr lang="en-US" dirty="0"/>
              <a:t>Step 4. Population structure</a:t>
            </a:r>
          </a:p>
        </p:txBody>
      </p:sp>
      <p:sp>
        <p:nvSpPr>
          <p:cNvPr id="3" name="Content Placeholder 2">
            <a:extLst>
              <a:ext uri="{FF2B5EF4-FFF2-40B4-BE49-F238E27FC236}">
                <a16:creationId xmlns:a16="http://schemas.microsoft.com/office/drawing/2014/main" id="{8608F243-D5C3-47C0-A4F7-C72943A8ABC2}"/>
              </a:ext>
            </a:extLst>
          </p:cNvPr>
          <p:cNvSpPr>
            <a:spLocks noGrp="1"/>
          </p:cNvSpPr>
          <p:nvPr>
            <p:ph idx="1"/>
          </p:nvPr>
        </p:nvSpPr>
        <p:spPr>
          <a:xfrm>
            <a:off x="328990" y="682172"/>
            <a:ext cx="10948610" cy="6175828"/>
          </a:xfrm>
        </p:spPr>
        <p:txBody>
          <a:bodyPr>
            <a:noAutofit/>
          </a:bodyPr>
          <a:lstStyle/>
          <a:p>
            <a:pPr marL="0" indent="0">
              <a:buNone/>
            </a:pPr>
            <a:r>
              <a:rPr lang="en-US" sz="2100" dirty="0">
                <a:solidFill>
                  <a:srgbClr val="FF0000"/>
                </a:solidFill>
              </a:rPr>
              <a:t># Create </a:t>
            </a:r>
            <a:r>
              <a:rPr lang="en-US" sz="2100" dirty="0" err="1">
                <a:solidFill>
                  <a:srgbClr val="FF0000"/>
                </a:solidFill>
              </a:rPr>
              <a:t>geno</a:t>
            </a:r>
            <a:r>
              <a:rPr lang="en-US" sz="2100" dirty="0">
                <a:solidFill>
                  <a:srgbClr val="FF0000"/>
                </a:solidFill>
              </a:rPr>
              <a:t> matrix file and assign the row and column names from fam and map files</a:t>
            </a:r>
          </a:p>
          <a:p>
            <a:pPr marL="0" indent="0">
              <a:buNone/>
            </a:pPr>
            <a:r>
              <a:rPr lang="en-US" sz="2100" dirty="0"/>
              <a:t>Geno1 &lt;- </a:t>
            </a:r>
            <a:r>
              <a:rPr lang="en-US" sz="2100" dirty="0" err="1"/>
              <a:t>as.matrix</a:t>
            </a:r>
            <a:r>
              <a:rPr lang="en-US" sz="2100" dirty="0"/>
              <a:t>(Geno1)</a:t>
            </a:r>
          </a:p>
          <a:p>
            <a:pPr marL="0" indent="0">
              <a:buNone/>
            </a:pPr>
            <a:r>
              <a:rPr lang="en-US" sz="2100" dirty="0"/>
              <a:t>sample &lt;- </a:t>
            </a:r>
            <a:r>
              <a:rPr lang="en-US" sz="2100" dirty="0" err="1"/>
              <a:t>row.names</a:t>
            </a:r>
            <a:r>
              <a:rPr lang="en-US" sz="2100" dirty="0"/>
              <a:t>(Geno1)</a:t>
            </a:r>
          </a:p>
          <a:p>
            <a:pPr marL="0" indent="0">
              <a:buNone/>
            </a:pPr>
            <a:r>
              <a:rPr lang="en-US" sz="2100" dirty="0"/>
              <a:t>length(sample)</a:t>
            </a:r>
          </a:p>
          <a:p>
            <a:pPr marL="0" indent="0">
              <a:buNone/>
            </a:pPr>
            <a:r>
              <a:rPr lang="en-US" sz="2100" dirty="0" err="1"/>
              <a:t>colnames</a:t>
            </a:r>
            <a:r>
              <a:rPr lang="en-US" sz="2100" dirty="0"/>
              <a:t>(Geno1) &lt;- MAP1$V2</a:t>
            </a:r>
          </a:p>
          <a:p>
            <a:pPr marL="0" indent="0">
              <a:buNone/>
            </a:pPr>
            <a:r>
              <a:rPr lang="en-US" sz="2100" dirty="0"/>
              <a:t>snp.id &lt;- </a:t>
            </a:r>
            <a:r>
              <a:rPr lang="en-US" sz="2100" dirty="0" err="1"/>
              <a:t>colnames</a:t>
            </a:r>
            <a:r>
              <a:rPr lang="en-US" sz="2100" dirty="0"/>
              <a:t>(Geno1)</a:t>
            </a:r>
          </a:p>
          <a:p>
            <a:pPr marL="0" indent="0">
              <a:buNone/>
            </a:pPr>
            <a:r>
              <a:rPr lang="en-US" sz="2100" dirty="0"/>
              <a:t>length(snp.id)</a:t>
            </a:r>
          </a:p>
          <a:p>
            <a:pPr marL="0" indent="0">
              <a:buNone/>
            </a:pPr>
            <a:r>
              <a:rPr lang="en-US" sz="2100" dirty="0" err="1"/>
              <a:t>snpgdsCreateGeno</a:t>
            </a:r>
            <a:r>
              <a:rPr lang="en-US" sz="2100" dirty="0"/>
              <a:t>("44k.gds", </a:t>
            </a:r>
            <a:r>
              <a:rPr lang="en-US" sz="2100" dirty="0" err="1"/>
              <a:t>genmat</a:t>
            </a:r>
            <a:r>
              <a:rPr lang="en-US" sz="2100" dirty="0"/>
              <a:t> = Geno1, sample.id = sample, snp.id = snp.id, </a:t>
            </a:r>
          </a:p>
          <a:p>
            <a:pPr marL="0" indent="0">
              <a:buNone/>
            </a:pPr>
            <a:r>
              <a:rPr lang="en-US" sz="2100" dirty="0"/>
              <a:t>                 </a:t>
            </a:r>
            <a:r>
              <a:rPr lang="en-US" sz="2100" dirty="0" err="1"/>
              <a:t>snp.chromosome</a:t>
            </a:r>
            <a:r>
              <a:rPr lang="en-US" sz="2100" dirty="0"/>
              <a:t> = MAP1$V1, </a:t>
            </a:r>
            <a:r>
              <a:rPr lang="en-US" sz="2100" dirty="0" err="1"/>
              <a:t>snp.position</a:t>
            </a:r>
            <a:r>
              <a:rPr lang="en-US" sz="2100" dirty="0"/>
              <a:t> = MAP1$V4, </a:t>
            </a:r>
            <a:r>
              <a:rPr lang="en-US" sz="2100" dirty="0" err="1"/>
              <a:t>snpfirstdim</a:t>
            </a:r>
            <a:r>
              <a:rPr lang="en-US" sz="2100" dirty="0"/>
              <a:t> = FALSE)</a:t>
            </a:r>
          </a:p>
          <a:p>
            <a:pPr marL="0" indent="0">
              <a:buNone/>
            </a:pPr>
            <a:r>
              <a:rPr lang="en-US" sz="2100" dirty="0">
                <a:solidFill>
                  <a:srgbClr val="FF0000"/>
                </a:solidFill>
              </a:rPr>
              <a:t># Now open the 44k.gds file</a:t>
            </a:r>
          </a:p>
          <a:p>
            <a:pPr marL="0" indent="0">
              <a:buNone/>
            </a:pPr>
            <a:r>
              <a:rPr lang="en-US" sz="2100" dirty="0"/>
              <a:t>geno_44k &lt;- </a:t>
            </a:r>
            <a:r>
              <a:rPr lang="en-US" sz="2100" dirty="0" err="1"/>
              <a:t>snpgdsOpen</a:t>
            </a:r>
            <a:r>
              <a:rPr lang="en-US" sz="2100" dirty="0"/>
              <a:t>("44k.gds")</a:t>
            </a:r>
          </a:p>
          <a:p>
            <a:pPr marL="0" indent="0">
              <a:buNone/>
            </a:pPr>
            <a:r>
              <a:rPr lang="en-US" sz="2100" dirty="0" err="1"/>
              <a:t>snpgdsSummary</a:t>
            </a:r>
            <a:r>
              <a:rPr lang="en-US" sz="2100" dirty="0"/>
              <a:t>("44k.gds")</a:t>
            </a:r>
          </a:p>
        </p:txBody>
      </p:sp>
      <p:sp>
        <p:nvSpPr>
          <p:cNvPr id="4" name="Footer Placeholder 3">
            <a:extLst>
              <a:ext uri="{FF2B5EF4-FFF2-40B4-BE49-F238E27FC236}">
                <a16:creationId xmlns:a16="http://schemas.microsoft.com/office/drawing/2014/main" id="{5907AC35-5E41-4849-B31F-20B5D4690C13}"/>
              </a:ext>
            </a:extLst>
          </p:cNvPr>
          <p:cNvSpPr>
            <a:spLocks noGrp="1"/>
          </p:cNvSpPr>
          <p:nvPr>
            <p:ph type="ftr" sz="quarter" idx="11"/>
          </p:nvPr>
        </p:nvSpPr>
        <p:spPr>
          <a:xfrm>
            <a:off x="575734" y="6467266"/>
            <a:ext cx="6297612" cy="365125"/>
          </a:xfrm>
        </p:spPr>
        <p:txBody>
          <a:bodyPr/>
          <a:lstStyle/>
          <a:p>
            <a:r>
              <a:rPr lang="en-US" dirty="0"/>
              <a:t>GWAS workshop</a:t>
            </a:r>
          </a:p>
        </p:txBody>
      </p:sp>
    </p:spTree>
    <p:extLst>
      <p:ext uri="{BB962C8B-B14F-4D97-AF65-F5344CB8AC3E}">
        <p14:creationId xmlns:p14="http://schemas.microsoft.com/office/powerpoint/2010/main" val="315711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1293-F642-44A3-A28C-8F3F7DFD6D46}"/>
              </a:ext>
            </a:extLst>
          </p:cNvPr>
          <p:cNvSpPr>
            <a:spLocks noGrp="1"/>
          </p:cNvSpPr>
          <p:nvPr>
            <p:ph type="title"/>
          </p:nvPr>
        </p:nvSpPr>
        <p:spPr>
          <a:xfrm>
            <a:off x="-1" y="0"/>
            <a:ext cx="10421257" cy="816638"/>
          </a:xfrm>
        </p:spPr>
        <p:txBody>
          <a:bodyPr/>
          <a:lstStyle/>
          <a:p>
            <a:r>
              <a:rPr lang="en-US" dirty="0"/>
              <a:t>Step 5. PCA</a:t>
            </a:r>
          </a:p>
        </p:txBody>
      </p:sp>
      <p:sp>
        <p:nvSpPr>
          <p:cNvPr id="3" name="Content Placeholder 2">
            <a:extLst>
              <a:ext uri="{FF2B5EF4-FFF2-40B4-BE49-F238E27FC236}">
                <a16:creationId xmlns:a16="http://schemas.microsoft.com/office/drawing/2014/main" id="{113881E8-7BA9-4CDF-87DE-C488700CB399}"/>
              </a:ext>
            </a:extLst>
          </p:cNvPr>
          <p:cNvSpPr>
            <a:spLocks noGrp="1"/>
          </p:cNvSpPr>
          <p:nvPr>
            <p:ph idx="1"/>
          </p:nvPr>
        </p:nvSpPr>
        <p:spPr>
          <a:xfrm>
            <a:off x="-1" y="816638"/>
            <a:ext cx="11219543" cy="6041362"/>
          </a:xfrm>
        </p:spPr>
        <p:txBody>
          <a:bodyPr>
            <a:normAutofit lnSpcReduction="10000"/>
          </a:bodyPr>
          <a:lstStyle/>
          <a:p>
            <a:pPr marL="0" indent="0">
              <a:buNone/>
            </a:pPr>
            <a:r>
              <a:rPr lang="en-US" dirty="0">
                <a:solidFill>
                  <a:srgbClr val="FF0000"/>
                </a:solidFill>
              </a:rPr>
              <a:t>#PCA analysis</a:t>
            </a:r>
          </a:p>
          <a:p>
            <a:pPr marL="0" indent="0">
              <a:buNone/>
            </a:pPr>
            <a:r>
              <a:rPr lang="en-US" dirty="0" err="1"/>
              <a:t>pca</a:t>
            </a:r>
            <a:r>
              <a:rPr lang="en-US" dirty="0"/>
              <a:t> &lt;- </a:t>
            </a:r>
            <a:r>
              <a:rPr lang="en-US" dirty="0" err="1"/>
              <a:t>snpgdsPCA</a:t>
            </a:r>
            <a:r>
              <a:rPr lang="en-US" dirty="0"/>
              <a:t>(geno_44k, snp.id = </a:t>
            </a:r>
            <a:r>
              <a:rPr lang="en-US" dirty="0" err="1"/>
              <a:t>colnames</a:t>
            </a:r>
            <a:r>
              <a:rPr lang="en-US" dirty="0"/>
              <a:t>(Geno1))</a:t>
            </a:r>
          </a:p>
          <a:p>
            <a:pPr marL="0" indent="0">
              <a:buNone/>
            </a:pPr>
            <a:r>
              <a:rPr lang="en-US" dirty="0">
                <a:solidFill>
                  <a:srgbClr val="FF0000"/>
                </a:solidFill>
              </a:rPr>
              <a:t>#plot results of PCA</a:t>
            </a:r>
          </a:p>
          <a:p>
            <a:pPr marL="0" indent="0">
              <a:buNone/>
            </a:pPr>
            <a:r>
              <a:rPr lang="en-US" dirty="0" err="1"/>
              <a:t>pca</a:t>
            </a:r>
            <a:r>
              <a:rPr lang="en-US" dirty="0"/>
              <a:t> &lt;- </a:t>
            </a:r>
            <a:r>
              <a:rPr lang="en-US" dirty="0" err="1"/>
              <a:t>data.frame</a:t>
            </a:r>
            <a:r>
              <a:rPr lang="en-US" dirty="0"/>
              <a:t>(sample.id = </a:t>
            </a:r>
            <a:r>
              <a:rPr lang="en-US" dirty="0" err="1"/>
              <a:t>row.names</a:t>
            </a:r>
            <a:r>
              <a:rPr lang="en-US" dirty="0"/>
              <a:t>(Geno1),  EV1 = </a:t>
            </a:r>
            <a:r>
              <a:rPr lang="en-US" dirty="0" err="1"/>
              <a:t>pca$eigenvect</a:t>
            </a:r>
            <a:r>
              <a:rPr lang="en-US" dirty="0"/>
              <a:t>[, 1], EV2 = </a:t>
            </a:r>
            <a:r>
              <a:rPr lang="en-US" dirty="0" err="1"/>
              <a:t>pca$eigenvect</a:t>
            </a:r>
            <a:r>
              <a:rPr lang="en-US" dirty="0"/>
              <a:t>[, 2], EV3 = </a:t>
            </a:r>
            <a:r>
              <a:rPr lang="en-US" dirty="0" err="1"/>
              <a:t>pca$eigenvect</a:t>
            </a:r>
            <a:r>
              <a:rPr lang="en-US" dirty="0"/>
              <a:t>[, 3], EV4 = </a:t>
            </a:r>
            <a:r>
              <a:rPr lang="en-US" dirty="0" err="1"/>
              <a:t>pca$eigenvect</a:t>
            </a:r>
            <a:r>
              <a:rPr lang="en-US" dirty="0"/>
              <a:t>[, 4], </a:t>
            </a:r>
            <a:r>
              <a:rPr lang="en-US" dirty="0" err="1"/>
              <a:t>stringsAsFactors</a:t>
            </a:r>
            <a:r>
              <a:rPr lang="en-US" dirty="0"/>
              <a:t> = FALSE)     </a:t>
            </a:r>
          </a:p>
          <a:p>
            <a:pPr marL="0" indent="0">
              <a:buNone/>
            </a:pPr>
            <a:r>
              <a:rPr lang="en-US" dirty="0"/>
              <a:t>plot(pca$EV2, pca$EV1, </a:t>
            </a:r>
            <a:r>
              <a:rPr lang="en-US" dirty="0" err="1"/>
              <a:t>xlab</a:t>
            </a:r>
            <a:r>
              <a:rPr lang="en-US" dirty="0"/>
              <a:t> = "eigenvector 3", </a:t>
            </a:r>
            <a:r>
              <a:rPr lang="en-US" dirty="0" err="1"/>
              <a:t>ylab</a:t>
            </a:r>
            <a:r>
              <a:rPr lang="en-US" dirty="0"/>
              <a:t> = "eigenvector 4")</a:t>
            </a:r>
          </a:p>
          <a:p>
            <a:pPr marL="0" indent="0">
              <a:buNone/>
            </a:pPr>
            <a:r>
              <a:rPr lang="en-US" dirty="0">
                <a:solidFill>
                  <a:srgbClr val="FF0000"/>
                </a:solidFill>
              </a:rPr>
              <a:t>#add population information to the plot</a:t>
            </a:r>
          </a:p>
          <a:p>
            <a:pPr marL="0" indent="0">
              <a:buNone/>
            </a:pPr>
            <a:r>
              <a:rPr lang="en-US" dirty="0"/>
              <a:t>pca_1 &lt;- read.csv("sativas413.csv", header = TRUE, skip = 1, </a:t>
            </a:r>
            <a:r>
              <a:rPr lang="en-US" dirty="0" err="1"/>
              <a:t>stringsAsFactors</a:t>
            </a:r>
            <a:r>
              <a:rPr lang="en-US" dirty="0"/>
              <a:t> = FALSE</a:t>
            </a:r>
          </a:p>
          <a:p>
            <a:pPr marL="0" indent="0">
              <a:buNone/>
            </a:pPr>
            <a:r>
              <a:rPr lang="en-US" dirty="0"/>
              <a:t>pca_2 &lt;- pca_1[match(pca$sample.id, pca_1$NSFTV.ID), ]</a:t>
            </a:r>
          </a:p>
          <a:p>
            <a:pPr marL="0" indent="0">
              <a:buNone/>
            </a:pPr>
            <a:r>
              <a:rPr lang="en-US" dirty="0">
                <a:solidFill>
                  <a:srgbClr val="FF0000"/>
                </a:solidFill>
              </a:rPr>
              <a:t># Extract the population information and add the PCA output file</a:t>
            </a:r>
          </a:p>
          <a:p>
            <a:pPr marL="0" indent="0">
              <a:buNone/>
            </a:pPr>
            <a:r>
              <a:rPr lang="en-US" dirty="0" err="1"/>
              <a:t>pca_population</a:t>
            </a:r>
            <a:r>
              <a:rPr lang="en-US" dirty="0"/>
              <a:t> &lt;- </a:t>
            </a:r>
            <a:r>
              <a:rPr lang="en-US" dirty="0" err="1"/>
              <a:t>cbind</a:t>
            </a:r>
            <a:r>
              <a:rPr lang="en-US" dirty="0"/>
              <a:t>(pca_2$Sub.population, </a:t>
            </a:r>
            <a:r>
              <a:rPr lang="en-US" dirty="0" err="1"/>
              <a:t>pca</a:t>
            </a:r>
            <a:r>
              <a:rPr lang="en-US" dirty="0"/>
              <a:t>)</a:t>
            </a:r>
          </a:p>
          <a:p>
            <a:pPr marL="0" indent="0">
              <a:buNone/>
            </a:pPr>
            <a:r>
              <a:rPr lang="en-US" dirty="0" err="1"/>
              <a:t>colnames</a:t>
            </a:r>
            <a:r>
              <a:rPr lang="en-US" dirty="0"/>
              <a:t>(</a:t>
            </a:r>
            <a:r>
              <a:rPr lang="en-US" dirty="0" err="1"/>
              <a:t>pca_population</a:t>
            </a:r>
            <a:r>
              <a:rPr lang="en-US" dirty="0"/>
              <a:t>)[1] &lt;- "population"</a:t>
            </a:r>
          </a:p>
          <a:p>
            <a:pPr marL="0" indent="0">
              <a:buNone/>
            </a:pPr>
            <a:r>
              <a:rPr lang="en-US" dirty="0">
                <a:solidFill>
                  <a:srgbClr val="FF0000"/>
                </a:solidFill>
              </a:rPr>
              <a:t># Plot and add the population names</a:t>
            </a:r>
          </a:p>
          <a:p>
            <a:pPr marL="0" indent="0">
              <a:buNone/>
            </a:pPr>
            <a:r>
              <a:rPr lang="en-US" dirty="0"/>
              <a:t>plot(pca_population$EV1, pca_population$EV2, </a:t>
            </a:r>
            <a:r>
              <a:rPr lang="en-US" dirty="0" err="1"/>
              <a:t>xlab</a:t>
            </a:r>
            <a:r>
              <a:rPr lang="en-US" dirty="0"/>
              <a:t> = "PC1", </a:t>
            </a:r>
            <a:r>
              <a:rPr lang="en-US" dirty="0" err="1"/>
              <a:t>ylab</a:t>
            </a:r>
            <a:r>
              <a:rPr lang="en-US" dirty="0"/>
              <a:t> = "PC2", col = c(1:6)[factor(</a:t>
            </a:r>
            <a:r>
              <a:rPr lang="en-US" dirty="0" err="1"/>
              <a:t>pca_population$population</a:t>
            </a:r>
            <a:r>
              <a:rPr lang="en-US" dirty="0"/>
              <a:t>)])</a:t>
            </a:r>
          </a:p>
          <a:p>
            <a:pPr marL="0" indent="0">
              <a:buNone/>
            </a:pPr>
            <a:r>
              <a:rPr lang="en-US" dirty="0"/>
              <a:t>legend(x = "</a:t>
            </a:r>
            <a:r>
              <a:rPr lang="en-US" dirty="0" err="1"/>
              <a:t>topright</a:t>
            </a:r>
            <a:r>
              <a:rPr lang="en-US" dirty="0"/>
              <a:t>", legend = levels(factor(</a:t>
            </a:r>
            <a:r>
              <a:rPr lang="en-US" dirty="0" err="1"/>
              <a:t>pca_population$population</a:t>
            </a:r>
            <a:r>
              <a:rPr lang="en-US" dirty="0"/>
              <a:t>)), col = c(1:6), </a:t>
            </a:r>
            <a:r>
              <a:rPr lang="en-US" dirty="0" err="1"/>
              <a:t>pch</a:t>
            </a:r>
            <a:r>
              <a:rPr lang="en-US" dirty="0"/>
              <a:t> = 1, </a:t>
            </a:r>
            <a:r>
              <a:rPr lang="en-US" dirty="0" err="1"/>
              <a:t>cex</a:t>
            </a:r>
            <a:r>
              <a:rPr lang="en-US" dirty="0"/>
              <a:t> = 0.6)</a:t>
            </a:r>
          </a:p>
        </p:txBody>
      </p:sp>
      <p:sp>
        <p:nvSpPr>
          <p:cNvPr id="4" name="Footer Placeholder 3">
            <a:extLst>
              <a:ext uri="{FF2B5EF4-FFF2-40B4-BE49-F238E27FC236}">
                <a16:creationId xmlns:a16="http://schemas.microsoft.com/office/drawing/2014/main" id="{72785B4A-336D-413A-B911-E57FED2AEA2A}"/>
              </a:ext>
            </a:extLst>
          </p:cNvPr>
          <p:cNvSpPr>
            <a:spLocks noGrp="1"/>
          </p:cNvSpPr>
          <p:nvPr>
            <p:ph type="ftr" sz="quarter" idx="11"/>
          </p:nvPr>
        </p:nvSpPr>
        <p:spPr>
          <a:xfrm>
            <a:off x="9284306" y="6675437"/>
            <a:ext cx="6297612" cy="365125"/>
          </a:xfrm>
        </p:spPr>
        <p:txBody>
          <a:bodyPr/>
          <a:lstStyle/>
          <a:p>
            <a:r>
              <a:rPr lang="en-US" dirty="0">
                <a:highlight>
                  <a:srgbClr val="FFFF00"/>
                </a:highlight>
              </a:rPr>
              <a:t>GWAS workshop</a:t>
            </a:r>
          </a:p>
        </p:txBody>
      </p:sp>
    </p:spTree>
    <p:extLst>
      <p:ext uri="{BB962C8B-B14F-4D97-AF65-F5344CB8AC3E}">
        <p14:creationId xmlns:p14="http://schemas.microsoft.com/office/powerpoint/2010/main" val="12857042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5157</Words>
  <Application>Microsoft Office PowerPoint</Application>
  <PresentationFormat>Widescreen</PresentationFormat>
  <Paragraphs>665</Paragraphs>
  <Slides>63</Slides>
  <Notes>28</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0</vt:i4>
      </vt:variant>
      <vt:variant>
        <vt:lpstr>Slide Titles</vt:lpstr>
      </vt:variant>
      <vt:variant>
        <vt:i4>63</vt:i4>
      </vt:variant>
    </vt:vector>
  </HeadingPairs>
  <TitlesOfParts>
    <vt:vector size="78" baseType="lpstr">
      <vt:lpstr>Albany AMT</vt:lpstr>
      <vt:lpstr>Arial</vt:lpstr>
      <vt:lpstr>Arial Unicode MS</vt:lpstr>
      <vt:lpstr>Calibri</vt:lpstr>
      <vt:lpstr>Cambria Math</vt:lpstr>
      <vt:lpstr>Comic Sans MS</vt:lpstr>
      <vt:lpstr>Courier New</vt:lpstr>
      <vt:lpstr>Droid Sans Devanagari</vt:lpstr>
      <vt:lpstr>Georgia</vt:lpstr>
      <vt:lpstr>Symbol</vt:lpstr>
      <vt:lpstr>Times New Roman</vt:lpstr>
      <vt:lpstr>Trebuchet MS</vt:lpstr>
      <vt:lpstr>Wingdings</vt:lpstr>
      <vt:lpstr>Wingdings 3</vt:lpstr>
      <vt:lpstr>Facet</vt:lpstr>
      <vt:lpstr>Whole-Genome Approach to Plant Phenotype Prediction</vt:lpstr>
      <vt:lpstr>GWAS</vt:lpstr>
      <vt:lpstr>R code: install and load the required libraries</vt:lpstr>
      <vt:lpstr>Download datasets</vt:lpstr>
      <vt:lpstr>Step 1. Read SNP data into R</vt:lpstr>
      <vt:lpstr>Step 2. Read phenotype data into R</vt:lpstr>
      <vt:lpstr>Step 3. Filtering SNP data</vt:lpstr>
      <vt:lpstr>Step 4. Population structure</vt:lpstr>
      <vt:lpstr>Step 5. PCA</vt:lpstr>
      <vt:lpstr>Step 5a. PCA visualization</vt:lpstr>
      <vt:lpstr>Step 5b. PCA visualization</vt:lpstr>
      <vt:lpstr>PCA analysis: color by population and by geography</vt:lpstr>
      <vt:lpstr>GWAS</vt:lpstr>
      <vt:lpstr>PowerPoint Presentation</vt:lpstr>
      <vt:lpstr>Use SNP-seek</vt:lpstr>
      <vt:lpstr>There are many newer tools </vt:lpstr>
      <vt:lpstr>Geographic Population Structure (GPS) prediction approach</vt:lpstr>
      <vt:lpstr>PowerPoint Presentation</vt:lpstr>
      <vt:lpstr>PowerPoint Presentation</vt:lpstr>
      <vt:lpstr>Prediction of bio-origin</vt:lpstr>
      <vt:lpstr>Unknown samples</vt:lpstr>
      <vt:lpstr>PowerPoint Presentation</vt:lpstr>
      <vt:lpstr>PowerPoint Presentation</vt:lpstr>
      <vt:lpstr>1001 Genomes - A Catalog of Arabidopsis thaliana Genetic Variation.</vt:lpstr>
      <vt:lpstr>Population structure</vt:lpstr>
      <vt:lpstr>Filtering SNPs</vt:lpstr>
      <vt:lpstr>ADMIXTURE</vt:lpstr>
      <vt:lpstr>Admixture</vt:lpstr>
      <vt:lpstr>GPS Leave-one-out validation</vt:lpstr>
      <vt:lpstr>Initial Hypothesis</vt:lpstr>
      <vt:lpstr>GPS analysis of O. sativa</vt:lpstr>
      <vt:lpstr>Accuracy for rice</vt:lpstr>
      <vt:lpstr>GPS prediction after SNP and geographic filtering</vt:lpstr>
      <vt:lpstr>Why does not work for rice?</vt:lpstr>
      <vt:lpstr>Datasets: WorldClime and SoilDB </vt:lpstr>
      <vt:lpstr>Part 1 conclusion</vt:lpstr>
      <vt:lpstr>M. truncatula - a model legume plant</vt:lpstr>
      <vt:lpstr>NSF HapMap project</vt:lpstr>
      <vt:lpstr>Legumes comprises major agricultural species for human and animal nutrition</vt:lpstr>
      <vt:lpstr>HapMap data for M. truncatula</vt:lpstr>
      <vt:lpstr>M. truncatula is spontaneously occurring   all around the Mediterranean basin</vt:lpstr>
      <vt:lpstr>Some ancestral genomes may be adapted to local bio-climatic variables</vt:lpstr>
      <vt:lpstr>PCA identifies two Medicago sub-populations among 262 accessions</vt:lpstr>
      <vt:lpstr>A refined population structure for Medicago species using Admixture &amp; GPS algorithms</vt:lpstr>
      <vt:lpstr>A refined population structure for Medicago species using Admixture &amp; GPS algorithms</vt:lpstr>
      <vt:lpstr>Predicted locations of 17 unknown accessions including Jemalong-A17 the reference genome.</vt:lpstr>
      <vt:lpstr>A refined population structure for Medicago species using Admixture &amp; GPS algorithms</vt:lpstr>
      <vt:lpstr>Geographic distribution of the putative 8 ancestral genomes of M. truncatula</vt:lpstr>
      <vt:lpstr>PowerPoint Presentation</vt:lpstr>
      <vt:lpstr>PowerPoint Presentation</vt:lpstr>
      <vt:lpstr>Verticillium sp. are soil-borne fungal pathogens for Legumes</vt:lpstr>
      <vt:lpstr>Ancestral genomes may present different levels of resistance to Verticillium wilt</vt:lpstr>
      <vt:lpstr>Ancestral genomes present different levels of resistance to Verticillium wilt</vt:lpstr>
      <vt:lpstr>Can phenotype be predicted using WhoGem?</vt:lpstr>
      <vt:lpstr>Experimental validation of predicted resistance levels</vt:lpstr>
      <vt:lpstr>WhoGem models can be significant predictors of quantitative functional traits in plants</vt:lpstr>
      <vt:lpstr>What is missing?</vt:lpstr>
      <vt:lpstr>PowerPoint Presentation</vt:lpstr>
      <vt:lpstr>PowerPoint Presentation</vt:lpstr>
      <vt:lpstr>PowerPoint Presentation</vt:lpstr>
      <vt:lpstr>Part 2 conclusions</vt:lpstr>
      <vt:lpstr>Collaborations and funding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Whole-Genome Approach to Plant Phenotype Prediction</dc:title>
  <dc:creator>Tatiana Tatarinova</dc:creator>
  <cp:lastModifiedBy>Tatiana Tatarinova</cp:lastModifiedBy>
  <cp:revision>5</cp:revision>
  <dcterms:created xsi:type="dcterms:W3CDTF">2020-12-12T06:47:10Z</dcterms:created>
  <dcterms:modified xsi:type="dcterms:W3CDTF">2020-12-12T09:16:04Z</dcterms:modified>
</cp:coreProperties>
</file>